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08" r:id="rId2"/>
    <p:sldId id="257" r:id="rId3"/>
    <p:sldId id="301" r:id="rId4"/>
    <p:sldId id="258" r:id="rId5"/>
    <p:sldId id="260" r:id="rId6"/>
    <p:sldId id="264" r:id="rId7"/>
    <p:sldId id="265" r:id="rId8"/>
    <p:sldId id="261" r:id="rId9"/>
    <p:sldId id="267" r:id="rId10"/>
    <p:sldId id="263" r:id="rId11"/>
    <p:sldId id="268" r:id="rId12"/>
    <p:sldId id="262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80" r:id="rId21"/>
    <p:sldId id="281" r:id="rId22"/>
    <p:sldId id="282" r:id="rId23"/>
    <p:sldId id="273" r:id="rId24"/>
    <p:sldId id="283" r:id="rId25"/>
    <p:sldId id="284" r:id="rId26"/>
    <p:sldId id="286" r:id="rId27"/>
    <p:sldId id="287" r:id="rId28"/>
    <p:sldId id="288" r:id="rId29"/>
    <p:sldId id="289" r:id="rId30"/>
    <p:sldId id="285" r:id="rId31"/>
    <p:sldId id="290" r:id="rId32"/>
    <p:sldId id="302" r:id="rId33"/>
    <p:sldId id="305" r:id="rId34"/>
    <p:sldId id="303" r:id="rId35"/>
    <p:sldId id="304" r:id="rId36"/>
    <p:sldId id="306" r:id="rId37"/>
    <p:sldId id="307" r:id="rId38"/>
    <p:sldId id="293" r:id="rId39"/>
    <p:sldId id="292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9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12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43860-84CA-4D47-A099-A23AA6671BAE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A0241-6F54-4BD5-A35F-D836C26CD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5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A0241-6F54-4BD5-A35F-D836C26CD1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07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2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08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126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82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4324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92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70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1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5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98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18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2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96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3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47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9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73A57-54AD-40AA-A01F-33250042FB5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0FC2E8B-CA6A-4CDB-AB6E-46D8918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4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nsf.gov/awardsearch/showAward?AWD_ID=1800929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thills@northweststate.edu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www.nl.northweststate.edu/cam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sf.gov/awardsearch/showAward?AWD_ID=1800929" TargetMode="External"/><Relationship Id="rId5" Type="http://schemas.openxmlformats.org/officeDocument/2006/relationships/hyperlink" Target="mailto:mkwiatkowski@northweststate.edu" TargetMode="External"/><Relationship Id="rId4" Type="http://schemas.openxmlformats.org/officeDocument/2006/relationships/hyperlink" Target="mailto:sstubblefield@northweststate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94889-B301-4209-B207-AFB59DAAE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337" y="1265314"/>
            <a:ext cx="4299666" cy="3249131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800" dirty="0"/>
              <a:t>ICS Security - Basics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E37F3B5-3BDE-4CBD-8E4F-B50614996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870" y="1111070"/>
            <a:ext cx="3765692" cy="3765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5495A8-64AA-4EB8-B1E6-630E37538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83" y="821748"/>
            <a:ext cx="3053665" cy="8981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206FBA-4B2D-40E6-A942-C4FFD910ACFB}"/>
              </a:ext>
            </a:extLst>
          </p:cNvPr>
          <p:cNvSpPr txBox="1"/>
          <p:nvPr/>
        </p:nvSpPr>
        <p:spPr>
          <a:xfrm>
            <a:off x="2354215" y="4632943"/>
            <a:ext cx="572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Made possible through support from the National Science Foundation (NSF) award number </a:t>
            </a:r>
            <a:r>
              <a:rPr lang="en-US" dirty="0">
                <a:hlinkClick r:id="rId5"/>
              </a:rPr>
              <a:t>1800929</a:t>
            </a:r>
            <a:endParaRPr lang="en-US" dirty="0"/>
          </a:p>
        </p:txBody>
      </p:sp>
      <p:pic>
        <p:nvPicPr>
          <p:cNvPr id="5" name="Picture 4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A168890D-7623-46A3-97F5-38D91D836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75" y="4514445"/>
            <a:ext cx="878735" cy="883328"/>
          </a:xfrm>
          <a:prstGeom prst="rect">
            <a:avLst/>
          </a:prstGeom>
        </p:spPr>
      </p:pic>
      <p:pic>
        <p:nvPicPr>
          <p:cNvPr id="4" name="Picture 3" descr="A black and white sign with a person in a circle&#10;&#10;Description automatically generated">
            <a:extLst>
              <a:ext uri="{FF2B5EF4-FFF2-40B4-BE49-F238E27FC236}">
                <a16:creationId xmlns:a16="http://schemas.microsoft.com/office/drawing/2014/main" id="{8662E356-8678-D771-81BE-45BD8FEB49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80" y="474138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28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11ABC-755C-44AC-848C-55BDAA499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D0719-F061-4716-97B3-B227BAF16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HMI – Human Machine Interface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E5ABA8-B56E-4E05-A041-0E3C5BCA1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998" y="2515530"/>
            <a:ext cx="5010150" cy="375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60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F3708-3433-411B-A8B0-E49B0C46E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6F962-C83E-43D4-97A3-5B85EAEB4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Platform Communications (OPC) servers provided a standard way to integrate devices from multiple vendors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26E97-9992-422B-8272-F9E40BDB2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944" y="4119717"/>
            <a:ext cx="5909385" cy="201170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CC3570E-9AFC-4415-A974-A1CC9D9EE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25" y="2978778"/>
            <a:ext cx="1628775" cy="900444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B7B08AE5-E2DA-4B9D-9E4D-3C55D9B40819}"/>
              </a:ext>
            </a:extLst>
          </p:cNvPr>
          <p:cNvGrpSpPr/>
          <p:nvPr/>
        </p:nvGrpSpPr>
        <p:grpSpPr>
          <a:xfrm>
            <a:off x="1113401" y="5283895"/>
            <a:ext cx="1161829" cy="662681"/>
            <a:chOff x="823446" y="3110143"/>
            <a:chExt cx="2889819" cy="164828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7C18904-939A-48CF-AD1C-84787B2FF180}"/>
                </a:ext>
              </a:extLst>
            </p:cNvPr>
            <p:cNvGrpSpPr/>
            <p:nvPr/>
          </p:nvGrpSpPr>
          <p:grpSpPr>
            <a:xfrm>
              <a:off x="823446" y="3110143"/>
              <a:ext cx="2452414" cy="1648288"/>
              <a:chOff x="677334" y="2740140"/>
              <a:chExt cx="6874980" cy="3508260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C948567C-274B-48AB-B2FB-79F68B55A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7818" y="4596402"/>
                <a:ext cx="1661050" cy="1651998"/>
              </a:xfrm>
              <a:prstGeom prst="rect">
                <a:avLst/>
              </a:prstGeom>
            </p:spPr>
          </p:pic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D8DDECC3-C0D9-49A3-8AB9-B8CE618C4ED9}"/>
                  </a:ext>
                </a:extLst>
              </p:cNvPr>
              <p:cNvGrpSpPr/>
              <p:nvPr/>
            </p:nvGrpSpPr>
            <p:grpSpPr>
              <a:xfrm>
                <a:off x="677334" y="2740140"/>
                <a:ext cx="1943812" cy="1565265"/>
                <a:chOff x="1961173" y="2971641"/>
                <a:chExt cx="1943812" cy="1565265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E5B81FD-5616-4BAB-8089-9C06F3C5F94D}"/>
                    </a:ext>
                  </a:extLst>
                </p:cNvPr>
                <p:cNvSpPr/>
                <p:nvPr/>
              </p:nvSpPr>
              <p:spPr>
                <a:xfrm>
                  <a:off x="1961173" y="2971641"/>
                  <a:ext cx="1943812" cy="1565265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T</a:t>
                  </a:r>
                </a:p>
              </p:txBody>
            </p:sp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C5316F70-CD66-4FCD-A21B-424655F269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16885" y="3429000"/>
                  <a:ext cx="1209322" cy="629127"/>
                </a:xfrm>
                <a:prstGeom prst="rect">
                  <a:avLst/>
                </a:prstGeom>
              </p:spPr>
            </p:pic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F5B1B87C-B605-411B-8002-89BE00293A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11125" y="4008299"/>
                  <a:ext cx="1849675" cy="0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00B07D1-DC2B-4FAB-A892-36C7C77E4D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1999" y="3776799"/>
                <a:ext cx="5237" cy="29937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2D847D5-132C-47B6-B456-F559804A3A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85391" y="3776799"/>
                <a:ext cx="0" cy="43213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D97288D-ECED-4F4F-B675-2753900737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1610" y="3776799"/>
                <a:ext cx="0" cy="5041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DD982BB-FC74-4402-A369-FA795B661894}"/>
                  </a:ext>
                </a:extLst>
              </p:cNvPr>
              <p:cNvCxnSpPr>
                <a:cxnSpLocks/>
                <a:stCxn id="69" idx="4"/>
              </p:cNvCxnSpPr>
              <p:nvPr/>
            </p:nvCxnSpPr>
            <p:spPr>
              <a:xfrm flipV="1">
                <a:off x="1649240" y="3776798"/>
                <a:ext cx="1" cy="52860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7AD4DB8-702F-47AB-AFEF-E8F1B27DB3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14430" y="3783559"/>
                <a:ext cx="621" cy="496932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1F21980-D84E-46F5-B9F2-05C96DAC80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78709" y="3783560"/>
                <a:ext cx="13057" cy="40304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Lightning Bolt 65">
                <a:extLst>
                  <a:ext uri="{FF2B5EF4-FFF2-40B4-BE49-F238E27FC236}">
                    <a16:creationId xmlns:a16="http://schemas.microsoft.com/office/drawing/2014/main" id="{7A2AD27B-FD5E-4C33-A484-9D2E54FCBE63}"/>
                  </a:ext>
                </a:extLst>
              </p:cNvPr>
              <p:cNvSpPr/>
              <p:nvPr/>
            </p:nvSpPr>
            <p:spPr>
              <a:xfrm>
                <a:off x="2706026" y="3585897"/>
                <a:ext cx="1561948" cy="490280"/>
              </a:xfrm>
              <a:prstGeom prst="lightningBol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Lightning Bolt 66">
                <a:extLst>
                  <a:ext uri="{FF2B5EF4-FFF2-40B4-BE49-F238E27FC236}">
                    <a16:creationId xmlns:a16="http://schemas.microsoft.com/office/drawing/2014/main" id="{B6905E1F-FDD6-45A7-AA5B-116724FD0623}"/>
                  </a:ext>
                </a:extLst>
              </p:cNvPr>
              <p:cNvSpPr/>
              <p:nvPr/>
            </p:nvSpPr>
            <p:spPr>
              <a:xfrm rot="7742638">
                <a:off x="2757225" y="4558940"/>
                <a:ext cx="1561948" cy="490280"/>
              </a:xfrm>
              <a:prstGeom prst="lightningBol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18B7A82-E36A-4B07-91C6-9B9F290BD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21600" y="3293058"/>
                <a:ext cx="3130714" cy="1787083"/>
              </a:xfrm>
              <a:prstGeom prst="rect">
                <a:avLst/>
              </a:prstGeom>
            </p:spPr>
          </p:pic>
        </p:grpSp>
        <p:sp>
          <p:nvSpPr>
            <p:cNvPr id="72" name="Lightning Bolt 71">
              <a:extLst>
                <a:ext uri="{FF2B5EF4-FFF2-40B4-BE49-F238E27FC236}">
                  <a16:creationId xmlns:a16="http://schemas.microsoft.com/office/drawing/2014/main" id="{8849A807-1600-4833-AF6E-2965533B3830}"/>
                </a:ext>
              </a:extLst>
            </p:cNvPr>
            <p:cNvSpPr/>
            <p:nvPr/>
          </p:nvSpPr>
          <p:spPr>
            <a:xfrm rot="18531148">
              <a:off x="3341180" y="3583427"/>
              <a:ext cx="435316" cy="308854"/>
            </a:xfrm>
            <a:prstGeom prst="lightningBol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77B58FF-ABC4-4E03-B5F4-E3749566D5C8}"/>
              </a:ext>
            </a:extLst>
          </p:cNvPr>
          <p:cNvGrpSpPr/>
          <p:nvPr/>
        </p:nvGrpSpPr>
        <p:grpSpPr>
          <a:xfrm>
            <a:off x="1072242" y="4391025"/>
            <a:ext cx="1161829" cy="662681"/>
            <a:chOff x="823446" y="3110143"/>
            <a:chExt cx="2889819" cy="1648288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A9E9004-E29C-4A2D-AA66-D04093EA703B}"/>
                </a:ext>
              </a:extLst>
            </p:cNvPr>
            <p:cNvGrpSpPr/>
            <p:nvPr/>
          </p:nvGrpSpPr>
          <p:grpSpPr>
            <a:xfrm>
              <a:off x="823446" y="3110143"/>
              <a:ext cx="2452414" cy="1648288"/>
              <a:chOff x="677334" y="2740140"/>
              <a:chExt cx="6874980" cy="3508260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DE20A108-0D64-4163-B8AE-45D9692A56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7818" y="4596402"/>
                <a:ext cx="1661050" cy="1651998"/>
              </a:xfrm>
              <a:prstGeom prst="rect">
                <a:avLst/>
              </a:prstGeom>
            </p:spPr>
          </p:pic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12326559-83F5-474F-8466-BFF213821641}"/>
                  </a:ext>
                </a:extLst>
              </p:cNvPr>
              <p:cNvGrpSpPr/>
              <p:nvPr/>
            </p:nvGrpSpPr>
            <p:grpSpPr>
              <a:xfrm>
                <a:off x="677334" y="2740140"/>
                <a:ext cx="1943812" cy="1565265"/>
                <a:chOff x="1961173" y="2971641"/>
                <a:chExt cx="1943812" cy="1565265"/>
              </a:xfrm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316B9249-2942-4F2A-9D0D-26D31BF82B49}"/>
                    </a:ext>
                  </a:extLst>
                </p:cNvPr>
                <p:cNvSpPr/>
                <p:nvPr/>
              </p:nvSpPr>
              <p:spPr>
                <a:xfrm>
                  <a:off x="1961173" y="2971641"/>
                  <a:ext cx="1943812" cy="1565265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T</a:t>
                  </a:r>
                </a:p>
              </p:txBody>
            </p:sp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45F2646E-DA59-4163-AB27-97ED24EDBB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16885" y="3429000"/>
                  <a:ext cx="1209322" cy="629127"/>
                </a:xfrm>
                <a:prstGeom prst="rect">
                  <a:avLst/>
                </a:prstGeom>
              </p:spPr>
            </p:pic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8AB93FA5-9F74-4A24-B527-73FA0DBABD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11125" y="4008299"/>
                  <a:ext cx="1849675" cy="0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6AECAC4D-588F-4133-80B1-334362859F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1999" y="3776799"/>
                <a:ext cx="5237" cy="29937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05569289-92C4-4A55-931F-C4E8C5D649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85391" y="3776799"/>
                <a:ext cx="0" cy="43213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BEB00358-7981-4D30-BFA8-F971CD9105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1610" y="3776799"/>
                <a:ext cx="0" cy="5041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649BFF3D-86B6-44B5-B38F-3DE9198FFB06}"/>
                  </a:ext>
                </a:extLst>
              </p:cNvPr>
              <p:cNvCxnSpPr>
                <a:cxnSpLocks/>
                <a:stCxn id="103" idx="4"/>
              </p:cNvCxnSpPr>
              <p:nvPr/>
            </p:nvCxnSpPr>
            <p:spPr>
              <a:xfrm flipV="1">
                <a:off x="1649240" y="3776798"/>
                <a:ext cx="1" cy="52860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8E8E2604-136C-442E-A9A3-BFB0BFB475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14430" y="3783559"/>
                <a:ext cx="621" cy="496932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52FE698-190A-4D4B-9DE3-D2D47AFA05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78709" y="3783560"/>
                <a:ext cx="13057" cy="40304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Lightning Bolt 99">
                <a:extLst>
                  <a:ext uri="{FF2B5EF4-FFF2-40B4-BE49-F238E27FC236}">
                    <a16:creationId xmlns:a16="http://schemas.microsoft.com/office/drawing/2014/main" id="{C3D48A37-3F38-4F40-A156-6AEE05A90FC0}"/>
                  </a:ext>
                </a:extLst>
              </p:cNvPr>
              <p:cNvSpPr/>
              <p:nvPr/>
            </p:nvSpPr>
            <p:spPr>
              <a:xfrm>
                <a:off x="2706026" y="3585897"/>
                <a:ext cx="1561948" cy="490280"/>
              </a:xfrm>
              <a:prstGeom prst="lightningBol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Lightning Bolt 100">
                <a:extLst>
                  <a:ext uri="{FF2B5EF4-FFF2-40B4-BE49-F238E27FC236}">
                    <a16:creationId xmlns:a16="http://schemas.microsoft.com/office/drawing/2014/main" id="{12F364F5-02AE-40EF-ABBB-1D1356DB15D1}"/>
                  </a:ext>
                </a:extLst>
              </p:cNvPr>
              <p:cNvSpPr/>
              <p:nvPr/>
            </p:nvSpPr>
            <p:spPr>
              <a:xfrm rot="7742638">
                <a:off x="2757225" y="4558940"/>
                <a:ext cx="1561948" cy="490280"/>
              </a:xfrm>
              <a:prstGeom prst="lightningBol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F3C43AC5-4FAD-4780-B3A4-C0B5CBD1B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21600" y="3293058"/>
                <a:ext cx="3130714" cy="1787083"/>
              </a:xfrm>
              <a:prstGeom prst="rect">
                <a:avLst/>
              </a:prstGeom>
            </p:spPr>
          </p:pic>
        </p:grpSp>
        <p:sp>
          <p:nvSpPr>
            <p:cNvPr id="91" name="Lightning Bolt 90">
              <a:extLst>
                <a:ext uri="{FF2B5EF4-FFF2-40B4-BE49-F238E27FC236}">
                  <a16:creationId xmlns:a16="http://schemas.microsoft.com/office/drawing/2014/main" id="{C73D5860-8469-400F-806A-4010F36FF802}"/>
                </a:ext>
              </a:extLst>
            </p:cNvPr>
            <p:cNvSpPr/>
            <p:nvPr/>
          </p:nvSpPr>
          <p:spPr>
            <a:xfrm rot="18531148">
              <a:off x="3341180" y="3583427"/>
              <a:ext cx="435316" cy="308854"/>
            </a:xfrm>
            <a:prstGeom prst="lightningBol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Lightning Bolt 105">
            <a:extLst>
              <a:ext uri="{FF2B5EF4-FFF2-40B4-BE49-F238E27FC236}">
                <a16:creationId xmlns:a16="http://schemas.microsoft.com/office/drawing/2014/main" id="{7542C410-A33A-42CE-877F-89C60E4C61D3}"/>
              </a:ext>
            </a:extLst>
          </p:cNvPr>
          <p:cNvSpPr/>
          <p:nvPr/>
        </p:nvSpPr>
        <p:spPr>
          <a:xfrm rot="15841358">
            <a:off x="3844146" y="3567976"/>
            <a:ext cx="409988" cy="412296"/>
          </a:xfrm>
          <a:prstGeom prst="lightningBol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3523BAA-580C-49DD-9916-51C2026BB344}"/>
              </a:ext>
            </a:extLst>
          </p:cNvPr>
          <p:cNvGrpSpPr/>
          <p:nvPr/>
        </p:nvGrpSpPr>
        <p:grpSpPr>
          <a:xfrm flipH="1">
            <a:off x="8675164" y="4115816"/>
            <a:ext cx="1161829" cy="662681"/>
            <a:chOff x="823446" y="3110143"/>
            <a:chExt cx="2889819" cy="1648288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585B3F3-C213-45D8-9098-36B1EE4469FB}"/>
                </a:ext>
              </a:extLst>
            </p:cNvPr>
            <p:cNvGrpSpPr/>
            <p:nvPr/>
          </p:nvGrpSpPr>
          <p:grpSpPr>
            <a:xfrm>
              <a:off x="823446" y="3110143"/>
              <a:ext cx="2452414" cy="1648288"/>
              <a:chOff x="677334" y="2740140"/>
              <a:chExt cx="6874980" cy="350826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B117DC2D-B809-438A-9CE2-3C374497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7818" y="4596402"/>
                <a:ext cx="1661050" cy="1651998"/>
              </a:xfrm>
              <a:prstGeom prst="rect">
                <a:avLst/>
              </a:prstGeom>
            </p:spPr>
          </p:pic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C6479DD1-4D49-44A5-8F03-4C2333F38524}"/>
                  </a:ext>
                </a:extLst>
              </p:cNvPr>
              <p:cNvGrpSpPr/>
              <p:nvPr/>
            </p:nvGrpSpPr>
            <p:grpSpPr>
              <a:xfrm>
                <a:off x="677334" y="2740140"/>
                <a:ext cx="1943812" cy="1565265"/>
                <a:chOff x="1961173" y="2971641"/>
                <a:chExt cx="1943812" cy="1565265"/>
              </a:xfrm>
            </p:grpSpPr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788C1322-FF7E-47B5-8B85-DE50520C1C3F}"/>
                    </a:ext>
                  </a:extLst>
                </p:cNvPr>
                <p:cNvSpPr/>
                <p:nvPr/>
              </p:nvSpPr>
              <p:spPr>
                <a:xfrm>
                  <a:off x="1961173" y="2971641"/>
                  <a:ext cx="1943812" cy="1565265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T</a:t>
                  </a:r>
                </a:p>
              </p:txBody>
            </p:sp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id="{B5FC8B32-B8A5-4953-B42C-A237A872F0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16885" y="3429000"/>
                  <a:ext cx="1209322" cy="629127"/>
                </a:xfrm>
                <a:prstGeom prst="rect">
                  <a:avLst/>
                </a:prstGeom>
              </p:spPr>
            </p:pic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C514F335-EFFA-435B-BE5B-11E9EECF53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11125" y="4008299"/>
                  <a:ext cx="1849675" cy="0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F67DE586-5913-4692-8F2E-B57A6C2203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1999" y="3776799"/>
                <a:ext cx="5237" cy="29937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7B9E6697-2514-49EF-AC0A-4CEC203640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85391" y="3776799"/>
                <a:ext cx="0" cy="43213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582B63FC-ED54-45F5-B2F5-6246641BEA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1610" y="3776799"/>
                <a:ext cx="0" cy="5041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22ECDA1-29EA-4ED3-B126-BAA31F09D4C7}"/>
                  </a:ext>
                </a:extLst>
              </p:cNvPr>
              <p:cNvCxnSpPr>
                <a:cxnSpLocks/>
                <a:stCxn id="121" idx="4"/>
              </p:cNvCxnSpPr>
              <p:nvPr/>
            </p:nvCxnSpPr>
            <p:spPr>
              <a:xfrm flipV="1">
                <a:off x="1649240" y="3776798"/>
                <a:ext cx="1" cy="52860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A5E94B1-5E48-4E9D-B881-E8A26088F6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14430" y="3783559"/>
                <a:ext cx="621" cy="496932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53717896-4996-4581-AD32-C261310051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78709" y="3783560"/>
                <a:ext cx="13057" cy="40304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Lightning Bolt 117">
                <a:extLst>
                  <a:ext uri="{FF2B5EF4-FFF2-40B4-BE49-F238E27FC236}">
                    <a16:creationId xmlns:a16="http://schemas.microsoft.com/office/drawing/2014/main" id="{3AF31053-3619-45E9-8119-14E6728862ED}"/>
                  </a:ext>
                </a:extLst>
              </p:cNvPr>
              <p:cNvSpPr/>
              <p:nvPr/>
            </p:nvSpPr>
            <p:spPr>
              <a:xfrm>
                <a:off x="2706026" y="3585897"/>
                <a:ext cx="1561948" cy="490280"/>
              </a:xfrm>
              <a:prstGeom prst="lightningBol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Lightning Bolt 118">
                <a:extLst>
                  <a:ext uri="{FF2B5EF4-FFF2-40B4-BE49-F238E27FC236}">
                    <a16:creationId xmlns:a16="http://schemas.microsoft.com/office/drawing/2014/main" id="{5F37D496-8089-4460-9181-EB7284E6AC02}"/>
                  </a:ext>
                </a:extLst>
              </p:cNvPr>
              <p:cNvSpPr/>
              <p:nvPr/>
            </p:nvSpPr>
            <p:spPr>
              <a:xfrm rot="7742638">
                <a:off x="2757225" y="4558940"/>
                <a:ext cx="1561948" cy="490280"/>
              </a:xfrm>
              <a:prstGeom prst="lightningBol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C0DD1D1C-04A4-40BF-8201-A46AF05DA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21600" y="3293058"/>
                <a:ext cx="3130714" cy="1787083"/>
              </a:xfrm>
              <a:prstGeom prst="rect">
                <a:avLst/>
              </a:prstGeom>
            </p:spPr>
          </p:pic>
        </p:grpSp>
        <p:sp>
          <p:nvSpPr>
            <p:cNvPr id="109" name="Lightning Bolt 108">
              <a:extLst>
                <a:ext uri="{FF2B5EF4-FFF2-40B4-BE49-F238E27FC236}">
                  <a16:creationId xmlns:a16="http://schemas.microsoft.com/office/drawing/2014/main" id="{74803588-08A7-4DF4-AF77-1CD067EED86A}"/>
                </a:ext>
              </a:extLst>
            </p:cNvPr>
            <p:cNvSpPr/>
            <p:nvPr/>
          </p:nvSpPr>
          <p:spPr>
            <a:xfrm rot="18531148">
              <a:off x="3341180" y="3583427"/>
              <a:ext cx="435316" cy="308854"/>
            </a:xfrm>
            <a:prstGeom prst="lightningBol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2703011D-8F8C-4EF8-A280-A9D0075CCDD6}"/>
              </a:ext>
            </a:extLst>
          </p:cNvPr>
          <p:cNvSpPr txBox="1"/>
          <p:nvPr/>
        </p:nvSpPr>
        <p:spPr>
          <a:xfrm>
            <a:off x="5491636" y="4056902"/>
            <a:ext cx="856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OPC Server</a:t>
            </a:r>
          </a:p>
        </p:txBody>
      </p:sp>
    </p:spTree>
    <p:extLst>
      <p:ext uri="{BB962C8B-B14F-4D97-AF65-F5344CB8AC3E}">
        <p14:creationId xmlns:p14="http://schemas.microsoft.com/office/powerpoint/2010/main" val="2087815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9D0CF-6DBE-4F08-ACB6-1D16AED91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295C1-4AA2-4075-9D0B-E40A3DCF1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OPC Servers – Open Platform Communications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6B751-7C36-4C5C-9F98-422B1E1E5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805394"/>
            <a:ext cx="7611537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02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0866D-FDDF-4485-879D-FE198CF17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B5FC2-98BD-4EF2-8066-03D330D04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methods were created to allow sensors/devices/PLCs/OPC Servers/HMI systems to communicate</a:t>
            </a:r>
          </a:p>
          <a:p>
            <a:pPr lvl="1"/>
            <a:r>
              <a:rPr lang="en-US" dirty="0"/>
              <a:t>Most were proprietary</a:t>
            </a:r>
          </a:p>
          <a:p>
            <a:pPr lvl="1"/>
            <a:r>
              <a:rPr lang="en-US" dirty="0"/>
              <a:t>Many were based on serial (point to point) communications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E27ED-1CCF-41AC-9D99-D8265671C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34" y="4200525"/>
            <a:ext cx="2612333" cy="1552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1F264-0B89-4AC0-A0BF-BC95F202C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151" y="4200525"/>
            <a:ext cx="2234660" cy="155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77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38C0-32C4-43DD-99E8-3D6B20174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512F6-165A-4DD7-AA30-0B5A61D42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desire for inexpensive interoperability has driven most ICS communications to use TCP/IP over Ethernet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54F31-B9BD-4CB1-8A2E-6FC54A9F4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970" y="3429000"/>
            <a:ext cx="2010055" cy="1719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82B476-7863-4086-8592-F4876EE33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336" y="3267075"/>
            <a:ext cx="3529850" cy="26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73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BEC5-DA94-494D-9BF0-99B4E75C9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8DCF3-0506-4097-8CED-15D9FA7DE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in 1979</a:t>
            </a:r>
          </a:p>
          <a:p>
            <a:r>
              <a:rPr lang="en-US" dirty="0"/>
              <a:t>Is a de facto standard</a:t>
            </a:r>
          </a:p>
          <a:p>
            <a:r>
              <a:rPr lang="en-US" dirty="0"/>
              <a:t>Openly published and royalty free</a:t>
            </a:r>
          </a:p>
          <a:p>
            <a:r>
              <a:rPr lang="en-US" dirty="0"/>
              <a:t>Relatively easy to deploy and maintain</a:t>
            </a:r>
          </a:p>
          <a:p>
            <a:r>
              <a:rPr lang="en-US" dirty="0"/>
              <a:t>Supports serial or TCP/IP communications</a:t>
            </a:r>
          </a:p>
          <a:p>
            <a:pPr lvl="1"/>
            <a:r>
              <a:rPr lang="en-US" dirty="0"/>
              <a:t>Uses TCP </a:t>
            </a:r>
            <a:r>
              <a:rPr lang="en-US"/>
              <a:t>port 502</a:t>
            </a: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CDA8E5E-9136-454E-A19E-FF49322F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5755"/>
            <a:ext cx="3376180" cy="28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8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464E8-CCF9-410E-B665-143C8408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9FB59-DC62-4CB4-AAF0-F7DC3CFF9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2160589"/>
            <a:ext cx="5418666" cy="3880773"/>
          </a:xfrm>
        </p:spPr>
        <p:txBody>
          <a:bodyPr/>
          <a:lstStyle/>
          <a:p>
            <a:r>
              <a:rPr lang="en-US" dirty="0"/>
              <a:t>Communication can be initiated by either the master (PULL) or the slave (PUSH)</a:t>
            </a:r>
          </a:p>
          <a:p>
            <a:r>
              <a:rPr lang="en-US" dirty="0"/>
              <a:t>Communication consists of query and response traffic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80821D-D0C7-415D-A07A-6F5FB5264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005" y="2913634"/>
            <a:ext cx="3039268" cy="237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74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15140-09EA-4676-947D-1986C4AC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104BF-AE76-4735-84F2-14CB0CC56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 sequentially numbered 16-bit memory addresses known as registers to store data</a:t>
            </a:r>
          </a:p>
          <a:p>
            <a:r>
              <a:rPr lang="en-US" dirty="0"/>
              <a:t>The official documentation indicates data can be stored as bits, bytes or words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0BC1E-A30F-4520-812D-89AB1735D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657091"/>
            <a:ext cx="6430272" cy="2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89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70E97-8E38-4ECA-AED6-376016EE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A393F-4DA5-4DA3-948A-22634E101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Modbus defines table names which define how much information is being stored and its default register address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5669137-614B-4E8D-AC25-DAC9F01BD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04236"/>
              </p:ext>
            </p:extLst>
          </p:nvPr>
        </p:nvGraphicFramePr>
        <p:xfrm>
          <a:off x="911668" y="3058160"/>
          <a:ext cx="722025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242">
                  <a:extLst>
                    <a:ext uri="{9D8B030D-6E8A-4147-A177-3AD203B41FA5}">
                      <a16:colId xmlns:a16="http://schemas.microsoft.com/office/drawing/2014/main" val="1176232169"/>
                    </a:ext>
                  </a:extLst>
                </a:gridCol>
                <a:gridCol w="1454341">
                  <a:extLst>
                    <a:ext uri="{9D8B030D-6E8A-4147-A177-3AD203B41FA5}">
                      <a16:colId xmlns:a16="http://schemas.microsoft.com/office/drawing/2014/main" val="2449285546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1227711008"/>
                    </a:ext>
                  </a:extLst>
                </a:gridCol>
                <a:gridCol w="2402190">
                  <a:extLst>
                    <a:ext uri="{9D8B030D-6E8A-4147-A177-3AD203B41FA5}">
                      <a16:colId xmlns:a16="http://schemas.microsoft.com/office/drawing/2014/main" val="1741073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Modbus table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Register 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608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Read-Write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0x (00001-09999)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487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Read-Only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Discrete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1x (10001-19999)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158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Read-Only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Input 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3x (30001-39999)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965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Read-Write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Holding registers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 (40001-49999)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926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558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C0B7-D3A2-4BB8-934F-514A655CE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CB417-2CFF-48E5-8F53-FE94F3341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 function codes in communications to describe action to be taken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6DC95-5333-42D4-9811-A400A5B4E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805" y="2501253"/>
            <a:ext cx="5341726" cy="377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87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DFFF8-9206-43DC-9289-478F12F88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95BBC-9764-431B-8112-151D64A0B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Summarize the history and purpose of industrial network protocols.</a:t>
            </a:r>
          </a:p>
          <a:p>
            <a:r>
              <a:rPr lang="en-US" dirty="0"/>
              <a:t>Discuss the basics and security concerns associated with Modbus TCP/IP.</a:t>
            </a:r>
          </a:p>
          <a:p>
            <a:r>
              <a:rPr lang="en-US" dirty="0"/>
              <a:t>Discuss the basics and security concerns associated with PROFINET/S7.</a:t>
            </a:r>
          </a:p>
          <a:p>
            <a:r>
              <a:rPr lang="en-US" dirty="0"/>
              <a:t>Discuss the basics and security concerns associated with Ethernet/IP.</a:t>
            </a:r>
          </a:p>
          <a:p>
            <a:r>
              <a:rPr lang="en-US" dirty="0"/>
              <a:t>Utilize common security tools to examine industrial protocols in action.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055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116B0-90B3-497B-A251-1529E7C78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14274-809A-493F-9420-DE2812B7D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088433"/>
            <a:ext cx="8596668" cy="2952929"/>
          </a:xfrm>
        </p:spPr>
        <p:txBody>
          <a:bodyPr/>
          <a:lstStyle/>
          <a:p>
            <a:r>
              <a:rPr lang="en-US" dirty="0"/>
              <a:t>ADU – Application Data Unit</a:t>
            </a:r>
          </a:p>
          <a:p>
            <a:pPr lvl="1"/>
            <a:r>
              <a:rPr lang="en-US" dirty="0"/>
              <a:t>Entire packet including device addressing and error checking information</a:t>
            </a:r>
          </a:p>
          <a:p>
            <a:r>
              <a:rPr lang="en-US" dirty="0"/>
              <a:t>PDU – Protocol Data Unit</a:t>
            </a:r>
          </a:p>
          <a:p>
            <a:pPr lvl="1"/>
            <a:r>
              <a:rPr lang="en-US" dirty="0"/>
              <a:t>Contains function code and data related to function such as register address/offset or bytes attached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D619D-B61A-4429-AE59-91E4B1549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545737"/>
            <a:ext cx="7582958" cy="13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74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5FB4F-FBD9-426A-BECB-5F526FFF3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6117D-3608-4D17-B05A-30F568255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read coil query</a:t>
            </a:r>
          </a:p>
          <a:p>
            <a:pPr lvl="1"/>
            <a:r>
              <a:rPr lang="en-US" dirty="0"/>
              <a:t>Possibly used to determine if equipment is powered on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3471A23-9042-4276-AB87-A933C7B3F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104760"/>
            <a:ext cx="8709262" cy="234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04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5FB4F-FBD9-426A-BECB-5F526FFF3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6117D-3608-4D17-B05A-30F568255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read coil response</a:t>
            </a:r>
          </a:p>
          <a:p>
            <a:pPr lvl="1"/>
            <a:r>
              <a:rPr lang="en-US" dirty="0"/>
              <a:t>Possibly used to determine if equipment is powered 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9B6AB1-6654-4C80-8B95-15E44A848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962470"/>
            <a:ext cx="8213868" cy="26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63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4F6DD-27DD-43F3-B77D-76FD87E66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D5883-41BD-44B8-B697-5C91518D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Modbus does not support the encryption of data</a:t>
            </a:r>
          </a:p>
          <a:p>
            <a:r>
              <a:rPr lang="en-US" dirty="0"/>
              <a:t>Modbus has no built-in security to protect against unauthorized commands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044D1A1-F8F7-4915-BAE5-68AB36DBD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6" y="3213101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15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BF5F-DD5F-4A44-9744-8D8F4A75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C6474-859F-4C9E-BE24-ED11E7BE9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Introduced in 2003</a:t>
            </a:r>
          </a:p>
          <a:p>
            <a:r>
              <a:rPr lang="en-US" dirty="0"/>
              <a:t>Originally developed by Siemens but now an open standard controlled by PROFIBUS and PROFINET International (PI)</a:t>
            </a:r>
          </a:p>
          <a:p>
            <a:r>
              <a:rPr lang="en-US" dirty="0"/>
              <a:t>Is an implementation of PROFIBUS used with Ethernet-TCP/IP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DEB0D-9F2D-48CB-A2A3-8161D8748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205" y="4100975"/>
            <a:ext cx="5114925" cy="191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23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A47B6-EABB-487C-A5E5-8BBA400DF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58390-2BB3-4E7A-A04F-B85115A9F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 a consumer/provider relationship where devices can be both consumers and providers</a:t>
            </a:r>
          </a:p>
          <a:p>
            <a:r>
              <a:rPr lang="en-US" dirty="0"/>
              <a:t>Three types of devices exist:</a:t>
            </a:r>
          </a:p>
          <a:p>
            <a:pPr lvl="1"/>
            <a:r>
              <a:rPr lang="en-US" dirty="0"/>
              <a:t>IO-Devices – Sensor/Actuators</a:t>
            </a:r>
          </a:p>
          <a:p>
            <a:pPr lvl="1"/>
            <a:r>
              <a:rPr lang="en-US" dirty="0"/>
              <a:t>IO-Controllers – PLC</a:t>
            </a:r>
          </a:p>
          <a:p>
            <a:pPr lvl="1"/>
            <a:r>
              <a:rPr lang="en-US" dirty="0"/>
              <a:t>IO-Supervisors – HMI/Workstations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EC3B37-6BBC-4793-935B-9BB807F98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360" y="2762250"/>
            <a:ext cx="1245279" cy="952610"/>
          </a:xfrm>
          <a:prstGeom prst="rect">
            <a:avLst/>
          </a:prstGeom>
        </p:spPr>
      </p:pic>
      <p:pic>
        <p:nvPicPr>
          <p:cNvPr id="9" name="Picture 8" descr="A picture containing website&#10;&#10;Description automatically generated">
            <a:extLst>
              <a:ext uri="{FF2B5EF4-FFF2-40B4-BE49-F238E27FC236}">
                <a16:creationId xmlns:a16="http://schemas.microsoft.com/office/drawing/2014/main" id="{0FC7C954-B50A-4567-8A92-ADFF98641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549" y="3429000"/>
            <a:ext cx="2021661" cy="1819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5BEFCC-B81A-4DCA-A704-CC12DF21E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579" y="4316521"/>
            <a:ext cx="3087931" cy="231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63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7A89-28EC-4A6C-8012-CD93BE095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9C2DF-F051-4AD2-A64C-CEFF006D2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Defines three types of communication</a:t>
            </a:r>
          </a:p>
          <a:p>
            <a:pPr lvl="1"/>
            <a:r>
              <a:rPr lang="en-US" dirty="0"/>
              <a:t>UDP/IP – Uses standard TCP/IP stack for non-critical acyclic tasks such as sending configuration data</a:t>
            </a:r>
          </a:p>
          <a:p>
            <a:pPr lvl="2"/>
            <a:r>
              <a:rPr lang="en-US" dirty="0"/>
              <a:t>Acyclic – Not on a regular schedule</a:t>
            </a:r>
          </a:p>
          <a:p>
            <a:pPr lvl="2"/>
            <a:r>
              <a:rPr lang="en-US" dirty="0"/>
              <a:t>Reaction times around 100 </a:t>
            </a:r>
            <a:r>
              <a:rPr lang="en-US" dirty="0" err="1"/>
              <a:t>ms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CA68C-1EF7-4674-92FC-015BE5F31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932" y="3353158"/>
            <a:ext cx="1333686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98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F8BFE-E675-4D0D-9810-75C986C5B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D18F8-559E-4F9E-B1F4-03BF4FCD8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Defines three types of communication</a:t>
            </a:r>
          </a:p>
          <a:p>
            <a:pPr lvl="1"/>
            <a:r>
              <a:rPr lang="en-US" dirty="0"/>
              <a:t>RT – Real time communication used for cyclic communications such as sending runtime data</a:t>
            </a:r>
          </a:p>
          <a:p>
            <a:pPr lvl="2"/>
            <a:r>
              <a:rPr lang="en-US" dirty="0"/>
              <a:t>Cyclic – Regularly scheduled</a:t>
            </a:r>
          </a:p>
          <a:p>
            <a:pPr lvl="2"/>
            <a:r>
              <a:rPr lang="en-US" dirty="0"/>
              <a:t>Reaction time around 1 </a:t>
            </a:r>
            <a:r>
              <a:rPr lang="en-US" dirty="0" err="1"/>
              <a:t>ms</a:t>
            </a:r>
            <a:endParaRPr lang="en-US" dirty="0"/>
          </a:p>
          <a:p>
            <a:pPr lvl="2"/>
            <a:r>
              <a:rPr lang="en-US" dirty="0"/>
              <a:t>Removes the Internet and Transport layers from TCP/IP model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722810-3145-405A-A697-6347D0A57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032" y="3814658"/>
            <a:ext cx="1333686" cy="149563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0D7B8A-6857-4BDD-8668-81A6017065DA}"/>
              </a:ext>
            </a:extLst>
          </p:cNvPr>
          <p:cNvCxnSpPr/>
          <p:nvPr/>
        </p:nvCxnSpPr>
        <p:spPr>
          <a:xfrm>
            <a:off x="7477032" y="4143375"/>
            <a:ext cx="1333686" cy="6762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7BC805-BBF5-4CB4-BCC7-2392D54FDD04}"/>
              </a:ext>
            </a:extLst>
          </p:cNvPr>
          <p:cNvCxnSpPr>
            <a:cxnSpLocks/>
          </p:cNvCxnSpPr>
          <p:nvPr/>
        </p:nvCxnSpPr>
        <p:spPr>
          <a:xfrm flipV="1">
            <a:off x="7477032" y="4143375"/>
            <a:ext cx="1333686" cy="6762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209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F8BFE-E675-4D0D-9810-75C986C5B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D18F8-559E-4F9E-B1F4-03BF4FCD8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Defines three types of communication</a:t>
            </a:r>
          </a:p>
          <a:p>
            <a:pPr lvl="1"/>
            <a:r>
              <a:rPr lang="en-US" dirty="0"/>
              <a:t>IRT – Isochronous real time communication used for extremely time sensitive communications such as with drive systems with short cycle times </a:t>
            </a:r>
          </a:p>
          <a:p>
            <a:pPr lvl="2"/>
            <a:r>
              <a:rPr lang="en-US" dirty="0"/>
              <a:t>Reaction time less then 1 </a:t>
            </a:r>
            <a:r>
              <a:rPr lang="en-US" dirty="0" err="1"/>
              <a:t>ms</a:t>
            </a:r>
            <a:endParaRPr lang="en-US" dirty="0"/>
          </a:p>
          <a:p>
            <a:pPr lvl="2"/>
            <a:r>
              <a:rPr lang="en-US" dirty="0"/>
              <a:t>Assigns time slots to data transmission</a:t>
            </a:r>
          </a:p>
          <a:p>
            <a:pPr lvl="2"/>
            <a:r>
              <a:rPr lang="en-US" dirty="0"/>
              <a:t>Requires special hardware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5DAB8-E17F-45BA-A843-82E9D631A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427" y="3429000"/>
            <a:ext cx="143114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68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3996B-558F-41F6-96F1-1E8C00EEB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9456C-0483-43AB-BB1E-48730BCB5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Defines three conformance classes that allow for easy selection of equipment</a:t>
            </a:r>
          </a:p>
          <a:p>
            <a:pPr lvl="1"/>
            <a:r>
              <a:rPr lang="en-US" dirty="0"/>
              <a:t>Class A – Basic functionality</a:t>
            </a:r>
          </a:p>
          <a:p>
            <a:pPr lvl="1"/>
            <a:r>
              <a:rPr lang="en-US" dirty="0"/>
              <a:t>Class B – Adds SNMP management </a:t>
            </a:r>
          </a:p>
          <a:p>
            <a:pPr lvl="1"/>
            <a:r>
              <a:rPr lang="en-US" dirty="0"/>
              <a:t>Class C – Adds IRT support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FEC2C-A64E-4AE2-BE33-EDDA3AA65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616" y="3429000"/>
            <a:ext cx="3691386" cy="21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24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6E0CB-3142-4C52-8F94-242226978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28AA2-14E7-4042-8252-A8E202A99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228166" cy="3880773"/>
          </a:xfrm>
        </p:spPr>
        <p:txBody>
          <a:bodyPr/>
          <a:lstStyle/>
          <a:p>
            <a:r>
              <a:rPr lang="en-US" dirty="0"/>
              <a:t>ICS – Industrial Control System</a:t>
            </a:r>
          </a:p>
          <a:p>
            <a:pPr lvl="1"/>
            <a:r>
              <a:rPr lang="en-US" dirty="0"/>
              <a:t>Made up of industrial hardware, sensors/switches, control systems and communications hardware</a:t>
            </a:r>
          </a:p>
          <a:p>
            <a:pPr lvl="1"/>
            <a:r>
              <a:rPr lang="en-US" dirty="0"/>
              <a:t>Also known as</a:t>
            </a:r>
          </a:p>
          <a:p>
            <a:pPr lvl="2"/>
            <a:r>
              <a:rPr lang="en-US" dirty="0"/>
              <a:t>SCADA – Supervisory Control and Data Acquisition</a:t>
            </a:r>
          </a:p>
          <a:p>
            <a:pPr lvl="2"/>
            <a:r>
              <a:rPr lang="en-US" dirty="0"/>
              <a:t>DPC – Discrete Process Control</a:t>
            </a:r>
          </a:p>
          <a:p>
            <a:pPr lvl="2"/>
            <a:r>
              <a:rPr lang="en-US" dirty="0"/>
              <a:t>DSC – Distributed Control System</a:t>
            </a:r>
          </a:p>
          <a:p>
            <a:pPr lvl="2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06A066-5E24-493D-97CD-121EB66AB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5" y="2160589"/>
            <a:ext cx="3736576" cy="213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72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CAFA7-145E-4559-988C-99123FCE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656FD-6CA2-4AC4-9197-93B8A46A5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DAP – Device Access Point</a:t>
            </a:r>
          </a:p>
          <a:p>
            <a:pPr lvl="1"/>
            <a:r>
              <a:rPr lang="en-US" dirty="0"/>
              <a:t>Created from general station description (GSD) xml formatted file provided by manufacturer</a:t>
            </a:r>
          </a:p>
          <a:p>
            <a:pPr lvl="1"/>
            <a:r>
              <a:rPr lang="en-US" dirty="0"/>
              <a:t>Allow access to the device</a:t>
            </a:r>
          </a:p>
          <a:p>
            <a:pPr lvl="1"/>
            <a:r>
              <a:rPr lang="en-US" dirty="0"/>
              <a:t>Used at system startup to verify device for safety purposes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37DBE8-56C1-40B5-951E-80CEE76CF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508" y="3190875"/>
            <a:ext cx="1605476" cy="259107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716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85AB-0218-4067-A591-B4CB5D48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49C2D-92B6-40A0-BA8F-700408DEC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 functionality</a:t>
            </a:r>
          </a:p>
          <a:p>
            <a:pPr lvl="1"/>
            <a:r>
              <a:rPr lang="en-US" dirty="0"/>
              <a:t>Network is configured by use of the GSD xml files</a:t>
            </a:r>
          </a:p>
          <a:p>
            <a:pPr lvl="1"/>
            <a:r>
              <a:rPr lang="en-US" dirty="0"/>
              <a:t>Each device is given a symbolic name that will be associated with an IP address at boot time by the dynamic configuration protocol (DCP)</a:t>
            </a:r>
          </a:p>
          <a:p>
            <a:pPr lvl="1"/>
            <a:r>
              <a:rPr lang="en-US" dirty="0"/>
              <a:t>Configuration data is sent to the IO-Controller</a:t>
            </a:r>
          </a:p>
          <a:p>
            <a:pPr lvl="1"/>
            <a:r>
              <a:rPr lang="en-US" dirty="0"/>
              <a:t>The IO-Controller transmits data to the IO-Devices</a:t>
            </a:r>
          </a:p>
          <a:p>
            <a:pPr lvl="1"/>
            <a:r>
              <a:rPr lang="en-US" dirty="0"/>
              <a:t>Communication between the IO-Controller and IO-Device is established through an application relation (AR) made up of one or more data streams known as communication relations (CR)</a:t>
            </a:r>
          </a:p>
          <a:p>
            <a:pPr lvl="1"/>
            <a:r>
              <a:rPr lang="en-US" dirty="0"/>
              <a:t>Once this has finished data transmission can begin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438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2EE02-379D-4775-A473-10EC7D53B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86B23-F31F-4F94-8308-93803BCD0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S7 Protocol</a:t>
            </a:r>
          </a:p>
          <a:p>
            <a:pPr lvl="1"/>
            <a:r>
              <a:rPr lang="en-US" dirty="0"/>
              <a:t>Not specifically a part of PROFINET but is often used to allow supervisory devices to communicate with Siemens S7 PLC devices</a:t>
            </a:r>
          </a:p>
          <a:p>
            <a:pPr lvl="1"/>
            <a:r>
              <a:rPr lang="en-US" dirty="0"/>
              <a:t>Much simpler then PROFINET</a:t>
            </a:r>
          </a:p>
          <a:p>
            <a:pPr lvl="1"/>
            <a:r>
              <a:rPr lang="en-US" dirty="0"/>
              <a:t>Not well documented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113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3B4A4-EC2C-4DB9-A6F2-7D47798D5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4DEF5-EBD1-4324-B65C-A94351653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S7 Protocol</a:t>
            </a:r>
          </a:p>
          <a:p>
            <a:pPr lvl="1"/>
            <a:r>
              <a:rPr lang="en-US" dirty="0"/>
              <a:t>Header – Indicates the type of message</a:t>
            </a:r>
          </a:p>
          <a:p>
            <a:pPr lvl="2"/>
            <a:r>
              <a:rPr lang="en-US" dirty="0"/>
              <a:t>Job Request</a:t>
            </a:r>
          </a:p>
          <a:p>
            <a:pPr lvl="2"/>
            <a:r>
              <a:rPr lang="en-US" dirty="0"/>
              <a:t>Ack</a:t>
            </a:r>
          </a:p>
          <a:p>
            <a:pPr lvl="2"/>
            <a:r>
              <a:rPr lang="en-US" dirty="0"/>
              <a:t>Ack-Data</a:t>
            </a:r>
          </a:p>
          <a:p>
            <a:pPr lvl="2"/>
            <a:r>
              <a:rPr lang="en-US" dirty="0" err="1"/>
              <a:t>Userdata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45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2EE02-379D-4775-A473-10EC7D53B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86B23-F31F-4F94-8308-93803BCD0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S7 Protocol</a:t>
            </a:r>
          </a:p>
          <a:p>
            <a:pPr lvl="1"/>
            <a:r>
              <a:rPr lang="en-US" dirty="0"/>
              <a:t>Uses functions to indicate action </a:t>
            </a:r>
          </a:p>
          <a:p>
            <a:pPr lvl="2"/>
            <a:r>
              <a:rPr lang="en-US" dirty="0"/>
              <a:t>Data Read/Write</a:t>
            </a:r>
          </a:p>
          <a:p>
            <a:pPr lvl="2"/>
            <a:r>
              <a:rPr lang="en-US" dirty="0"/>
              <a:t>Data Read/Write Cyclic</a:t>
            </a:r>
          </a:p>
          <a:p>
            <a:pPr lvl="2"/>
            <a:r>
              <a:rPr lang="en-US" dirty="0"/>
              <a:t>Directory Info</a:t>
            </a:r>
          </a:p>
          <a:p>
            <a:pPr lvl="2"/>
            <a:r>
              <a:rPr lang="en-US" dirty="0"/>
              <a:t>Blocks Move</a:t>
            </a:r>
          </a:p>
          <a:p>
            <a:pPr lvl="2"/>
            <a:r>
              <a:rPr lang="en-US" dirty="0"/>
              <a:t>PLC Control</a:t>
            </a:r>
          </a:p>
          <a:p>
            <a:pPr lvl="2"/>
            <a:r>
              <a:rPr lang="en-US" dirty="0"/>
              <a:t>System Info</a:t>
            </a:r>
          </a:p>
          <a:p>
            <a:pPr lvl="2"/>
            <a:r>
              <a:rPr lang="en-US" dirty="0"/>
              <a:t>Security</a:t>
            </a:r>
          </a:p>
          <a:p>
            <a:pPr lvl="2"/>
            <a:r>
              <a:rPr lang="en-US" dirty="0"/>
              <a:t>Programming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35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DFD8-0600-423C-ACA5-9E899DADC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C634B-4010-40CC-B819-1B93E6FFD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S7 Protocol</a:t>
            </a:r>
          </a:p>
          <a:p>
            <a:pPr lvl="1"/>
            <a:r>
              <a:rPr lang="en-US" dirty="0"/>
              <a:t>Data addressing is made up of three components</a:t>
            </a:r>
          </a:p>
          <a:p>
            <a:pPr lvl="2"/>
            <a:r>
              <a:rPr lang="en-US" dirty="0"/>
              <a:t>Memory area</a:t>
            </a:r>
          </a:p>
          <a:p>
            <a:pPr lvl="3"/>
            <a:r>
              <a:rPr lang="en-US" dirty="0" err="1"/>
              <a:t>Merker</a:t>
            </a:r>
            <a:r>
              <a:rPr lang="en-US" dirty="0"/>
              <a:t> (M) – Arbitrary marker </a:t>
            </a:r>
            <a:r>
              <a:rPr lang="en-US"/>
              <a:t>variables or </a:t>
            </a:r>
            <a:r>
              <a:rPr lang="en-US" dirty="0"/>
              <a:t>flags</a:t>
            </a:r>
          </a:p>
          <a:p>
            <a:pPr lvl="3"/>
            <a:r>
              <a:rPr lang="en-US" dirty="0"/>
              <a:t>Data Block (DB) – Data required by operational device</a:t>
            </a:r>
          </a:p>
          <a:p>
            <a:pPr lvl="3"/>
            <a:r>
              <a:rPr lang="en-US" dirty="0"/>
              <a:t>Input (I) – Device input values</a:t>
            </a:r>
          </a:p>
          <a:p>
            <a:pPr lvl="3"/>
            <a:r>
              <a:rPr lang="en-US" dirty="0"/>
              <a:t>Output (Q) – Device output values</a:t>
            </a:r>
          </a:p>
          <a:p>
            <a:pPr lvl="2"/>
            <a:r>
              <a:rPr lang="en-US" dirty="0"/>
              <a:t>Address – Offset from the base</a:t>
            </a:r>
          </a:p>
          <a:p>
            <a:pPr lvl="2"/>
            <a:r>
              <a:rPr lang="en-US" dirty="0"/>
              <a:t>Type</a:t>
            </a:r>
          </a:p>
          <a:p>
            <a:pPr lvl="3"/>
            <a:r>
              <a:rPr lang="en-US" dirty="0"/>
              <a:t>Bit</a:t>
            </a:r>
          </a:p>
          <a:p>
            <a:pPr lvl="3"/>
            <a:r>
              <a:rPr lang="en-US" dirty="0"/>
              <a:t>Byte</a:t>
            </a:r>
          </a:p>
          <a:p>
            <a:pPr lvl="3"/>
            <a:r>
              <a:rPr lang="en-US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2043645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31C7-162E-4A11-B70C-78C84CA43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8D751-EF86-46F4-A7AD-4CAF7441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S7 Protocol</a:t>
            </a:r>
          </a:p>
          <a:p>
            <a:pPr lvl="1"/>
            <a:r>
              <a:rPr lang="en-US" dirty="0"/>
              <a:t>Example write variable job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B08948-3D40-4C17-B1B1-56A536A44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908073"/>
            <a:ext cx="7263681" cy="33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14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31C7-162E-4A11-B70C-78C84CA43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8D751-EF86-46F4-A7AD-4CAF7441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S7 Protocol</a:t>
            </a:r>
          </a:p>
          <a:p>
            <a:pPr lvl="1"/>
            <a:r>
              <a:rPr lang="en-US" dirty="0"/>
              <a:t>Example write variable acknowledgement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74932D5-8E5E-4FDA-ACFD-FD7B7252D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064523"/>
            <a:ext cx="8420013" cy="24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14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4F6DD-27DD-43F3-B77D-76FD87E66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D5883-41BD-44B8-B697-5C91518D5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715961"/>
          </a:xfrm>
        </p:spPr>
        <p:txBody>
          <a:bodyPr/>
          <a:lstStyle/>
          <a:p>
            <a:r>
              <a:rPr lang="en-US" dirty="0"/>
              <a:t>PROFINET supports the encryption of data, but it is typically disabled by default and is only supported on newer devices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044D1A1-F8F7-4915-BAE5-68AB36DBD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6" y="3213101"/>
            <a:ext cx="3429000" cy="3429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A59F6A-B53D-417D-A350-9D23EEE67D96}"/>
              </a:ext>
            </a:extLst>
          </p:cNvPr>
          <p:cNvSpPr txBox="1">
            <a:spLocks/>
          </p:cNvSpPr>
          <p:nvPr/>
        </p:nvSpPr>
        <p:spPr>
          <a:xfrm>
            <a:off x="677334" y="2876550"/>
            <a:ext cx="5104341" cy="201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Many unpatched Siemens PLC devices are susceptible to Denial of Service (DOS) attacks </a:t>
            </a:r>
          </a:p>
          <a:p>
            <a:pPr lvl="1"/>
            <a:r>
              <a:rPr lang="en-US" dirty="0"/>
              <a:t>ICS Advisory (ICSA-19-283-02)</a:t>
            </a:r>
          </a:p>
        </p:txBody>
      </p:sp>
    </p:spTree>
    <p:extLst>
      <p:ext uri="{BB962C8B-B14F-4D97-AF65-F5344CB8AC3E}">
        <p14:creationId xmlns:p14="http://schemas.microsoft.com/office/powerpoint/2010/main" val="3411380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5AA6-026E-4CAF-8E18-D102A01C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Ethernet/IP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2F04E-8B0C-4A8B-9BB1-478180059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by Rockwell Automation then taken over by the Open </a:t>
            </a:r>
            <a:r>
              <a:rPr lang="en-US" dirty="0" err="1"/>
              <a:t>DeviceNet</a:t>
            </a:r>
            <a:r>
              <a:rPr lang="en-US" dirty="0"/>
              <a:t> Vendors Association (ODVA)</a:t>
            </a:r>
          </a:p>
          <a:p>
            <a:r>
              <a:rPr lang="en-US" dirty="0"/>
              <a:t>Implements the Common Industrial Protocol (CIP) using </a:t>
            </a:r>
            <a:r>
              <a:rPr lang="en-US"/>
              <a:t>Ethernet and TCP</a:t>
            </a:r>
            <a:r>
              <a:rPr lang="en-US" dirty="0"/>
              <a:t>/IP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1BF46-342D-47F2-B516-B0049E70F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467" y="3269202"/>
            <a:ext cx="6452831" cy="16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84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D074-209B-40F0-A0BD-39225E1B2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3112A-6919-41FF-B7B7-308B178D0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Industrial Hardware</a:t>
            </a:r>
          </a:p>
          <a:p>
            <a:pPr lvl="1"/>
            <a:r>
              <a:rPr lang="en-US" dirty="0"/>
              <a:t>Switches</a:t>
            </a:r>
          </a:p>
          <a:p>
            <a:pPr lvl="1"/>
            <a:r>
              <a:rPr lang="en-US" dirty="0"/>
              <a:t>Devices</a:t>
            </a:r>
          </a:p>
          <a:p>
            <a:pPr lvl="1"/>
            <a:r>
              <a:rPr lang="en-US" dirty="0"/>
              <a:t>Sensors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BD024A-9AD9-475E-B90A-67A51062B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010" y="1564536"/>
            <a:ext cx="2991267" cy="1981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F84DE4-531F-4FC0-AA69-1FC4F9C0A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44" y="4100975"/>
            <a:ext cx="2977095" cy="1385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254CD7-6F23-4539-8B05-7FD206E6A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395" y="1682587"/>
            <a:ext cx="2119607" cy="2239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D68009-49E5-46E7-B80A-DD9511923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283" y="4417798"/>
            <a:ext cx="4491817" cy="198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821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EC316-5234-4D1C-8EF9-1B6AFB38E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Ethernet/IP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B1E7C-7B23-44EC-9299-5A3AB1706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CIP presents information as objects</a:t>
            </a:r>
          </a:p>
          <a:p>
            <a:r>
              <a:rPr lang="en-US" dirty="0"/>
              <a:t>Objects are made up of attributes which contain the data making up the object</a:t>
            </a:r>
          </a:p>
          <a:p>
            <a:r>
              <a:rPr lang="en-US" dirty="0"/>
              <a:t>Objects contain services which define actions that can be carried out on the object</a:t>
            </a:r>
          </a:p>
          <a:p>
            <a:pPr lvl="1"/>
            <a:r>
              <a:rPr lang="en-US" dirty="0"/>
              <a:t>For example</a:t>
            </a:r>
          </a:p>
          <a:p>
            <a:pPr lvl="2"/>
            <a:r>
              <a:rPr lang="en-US" dirty="0"/>
              <a:t>Object: Identity</a:t>
            </a:r>
          </a:p>
          <a:p>
            <a:pPr lvl="3"/>
            <a:r>
              <a:rPr lang="en-US" dirty="0"/>
              <a:t>Attribute: Vender ID; Device Type; Revision; Product Name</a:t>
            </a:r>
          </a:p>
          <a:p>
            <a:pPr lvl="3"/>
            <a:r>
              <a:rPr lang="en-US" dirty="0"/>
              <a:t>Services: </a:t>
            </a:r>
            <a:r>
              <a:rPr lang="en-US" dirty="0" err="1"/>
              <a:t>Get_Attributes_All</a:t>
            </a:r>
            <a:r>
              <a:rPr lang="en-US" dirty="0"/>
              <a:t>; </a:t>
            </a:r>
            <a:r>
              <a:rPr lang="en-US" dirty="0" err="1"/>
              <a:t>Get_Attribute_Single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A79CC0-58FA-4BF5-9620-B6D893DA816D}"/>
              </a:ext>
            </a:extLst>
          </p:cNvPr>
          <p:cNvSpPr/>
          <p:nvPr/>
        </p:nvSpPr>
        <p:spPr>
          <a:xfrm>
            <a:off x="6779377" y="3850851"/>
            <a:ext cx="2494625" cy="14204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Identity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F210E6-FF01-4234-8909-52162BDB3EF0}"/>
              </a:ext>
            </a:extLst>
          </p:cNvPr>
          <p:cNvSpPr/>
          <p:nvPr/>
        </p:nvSpPr>
        <p:spPr>
          <a:xfrm>
            <a:off x="6918866" y="4225262"/>
            <a:ext cx="793276" cy="2485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Revision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CE2E30A-F7DE-4EA1-9E6E-DC84B1C1D3E1}"/>
              </a:ext>
            </a:extLst>
          </p:cNvPr>
          <p:cNvSpPr/>
          <p:nvPr/>
        </p:nvSpPr>
        <p:spPr>
          <a:xfrm>
            <a:off x="8167456" y="4100974"/>
            <a:ext cx="793276" cy="2485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Device</a:t>
            </a:r>
          </a:p>
          <a:p>
            <a:pPr algn="ctr"/>
            <a:r>
              <a:rPr lang="en-US" sz="800" dirty="0"/>
              <a:t>Type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66A73C3-272B-4554-856B-087AE654FBC2}"/>
              </a:ext>
            </a:extLst>
          </p:cNvPr>
          <p:cNvSpPr/>
          <p:nvPr/>
        </p:nvSpPr>
        <p:spPr>
          <a:xfrm>
            <a:off x="8068219" y="4866443"/>
            <a:ext cx="793276" cy="2485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Product</a:t>
            </a:r>
          </a:p>
          <a:p>
            <a:pPr algn="ctr"/>
            <a:r>
              <a:rPr lang="en-US" sz="800" dirty="0"/>
              <a:t>Name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9918B62-18AB-48CB-AF97-98C49AD26D63}"/>
              </a:ext>
            </a:extLst>
          </p:cNvPr>
          <p:cNvSpPr/>
          <p:nvPr/>
        </p:nvSpPr>
        <p:spPr>
          <a:xfrm rot="19457174">
            <a:off x="5509695" y="5170433"/>
            <a:ext cx="1418145" cy="54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/>
              <a:t>Set_Attributes_Single</a:t>
            </a:r>
            <a:endParaRPr lang="en-US" sz="8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9FE6EBF-7EE5-44D0-BAAF-0976F83E71C8}"/>
              </a:ext>
            </a:extLst>
          </p:cNvPr>
          <p:cNvSpPr/>
          <p:nvPr/>
        </p:nvSpPr>
        <p:spPr>
          <a:xfrm rot="19271100" flipH="1">
            <a:off x="6372309" y="5655120"/>
            <a:ext cx="1418145" cy="54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/>
              <a:t>Get_Attributes_All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33731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F0ADB-BAA9-449B-8EC0-96B6B9CF6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Ethernet/IP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87D7A-052E-4BD3-9510-291FECBDE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Supports two types of communications</a:t>
            </a:r>
          </a:p>
          <a:p>
            <a:pPr lvl="1"/>
            <a:r>
              <a:rPr lang="en-US" dirty="0"/>
              <a:t>Explicit communications </a:t>
            </a:r>
          </a:p>
          <a:p>
            <a:pPr lvl="2"/>
            <a:r>
              <a:rPr lang="en-US" dirty="0"/>
              <a:t>Uses TCP port 44818</a:t>
            </a:r>
          </a:p>
          <a:p>
            <a:pPr lvl="2"/>
            <a:r>
              <a:rPr lang="en-US" dirty="0"/>
              <a:t>Non-real time data</a:t>
            </a:r>
          </a:p>
          <a:p>
            <a:pPr lvl="2"/>
            <a:r>
              <a:rPr lang="en-US" dirty="0"/>
              <a:t>Modify set-points</a:t>
            </a:r>
          </a:p>
          <a:p>
            <a:pPr lvl="2"/>
            <a:r>
              <a:rPr lang="en-US" dirty="0"/>
              <a:t>Upload program code</a:t>
            </a:r>
          </a:p>
          <a:p>
            <a:pPr lvl="2"/>
            <a:endParaRPr lang="en-US" dirty="0"/>
          </a:p>
        </p:txBody>
      </p:sp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3FCAADD8-BBFD-466F-919E-6D52CDA20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93750" l="4828" r="97241">
                        <a14:foregroundMark x1="6897" y1="53125" x2="76552" y2="94531"/>
                        <a14:foregroundMark x1="76552" y1="94531" x2="93793" y2="50781"/>
                        <a14:foregroundMark x1="74549" y1="34530" x2="68584" y2="29493"/>
                        <a14:foregroundMark x1="93793" y1="50781" x2="89600" y2="47240"/>
                        <a14:foregroundMark x1="46329" y1="14925" x2="22759" y2="5469"/>
                        <a14:foregroundMark x1="49452" y1="16178" x2="46887" y2="15149"/>
                        <a14:foregroundMark x1="22759" y1="5469" x2="4828" y2="42969"/>
                        <a14:foregroundMark x1="4828" y1="42969" x2="5517" y2="58594"/>
                        <a14:foregroundMark x1="78621" y1="89844" x2="81534" y2="89184"/>
                        <a14:foregroundMark x1="92486" y1="76812" x2="93103" y2="45313"/>
                        <a14:foregroundMark x1="28276" y1="4688" x2="35172" y2="3906"/>
                        <a14:foregroundMark x1="6207" y1="36719" x2="6207" y2="60156"/>
                        <a14:foregroundMark x1="6207" y1="48438" x2="6207" y2="26563"/>
                        <a14:foregroundMark x1="68276" y1="93750" x2="73103" y2="92969"/>
                        <a14:foregroundMark x1="67586" y1="94531" x2="10345" y2="57031"/>
                        <a14:foregroundMark x1="5517" y1="27344" x2="6207" y2="18750"/>
                        <a14:foregroundMark x1="6207" y1="19531" x2="21379" y2="10938"/>
                        <a14:foregroundMark x1="91803" y1="41168" x2="94483" y2="42969"/>
                        <a14:foregroundMark x1="60542" y1="20168" x2="75761" y2="30392"/>
                        <a14:foregroundMark x1="35172" y1="3125" x2="48063" y2="11785"/>
                        <a14:foregroundMark x1="95172" y1="45313" x2="96383" y2="74095"/>
                        <a14:foregroundMark x1="95862" y1="39844" x2="97241" y2="50781"/>
                        <a14:backgroundMark x1="51034" y1="6250" x2="51034" y2="781"/>
                        <a14:backgroundMark x1="60000" y1="5469" x2="50345" y2="4688"/>
                        <a14:backgroundMark x1="52414" y1="3906" x2="77241" y2="3125"/>
                        <a14:backgroundMark x1="53793" y1="8594" x2="77931" y2="9375"/>
                        <a14:backgroundMark x1="85517" y1="19531" x2="99310" y2="30469"/>
                        <a14:backgroundMark x1="82759" y1="21875" x2="99310" y2="32031"/>
                        <a14:backgroundMark x1="79310" y1="94531" x2="97241" y2="8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116" y="2881605"/>
            <a:ext cx="1381318" cy="1219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A53822-8E41-44A9-BD4E-BF1F3E1CC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975" y="4772025"/>
            <a:ext cx="971550" cy="971550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99AB78CB-A1D1-4034-879B-0D16822CC5FF}"/>
              </a:ext>
            </a:extLst>
          </p:cNvPr>
          <p:cNvSpPr/>
          <p:nvPr/>
        </p:nvSpPr>
        <p:spPr>
          <a:xfrm>
            <a:off x="5905502" y="3939050"/>
            <a:ext cx="91440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TCP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22FA0-0704-4B40-955C-AF00A6515E7B}"/>
              </a:ext>
            </a:extLst>
          </p:cNvPr>
          <p:cNvSpPr txBox="1"/>
          <p:nvPr/>
        </p:nvSpPr>
        <p:spPr>
          <a:xfrm>
            <a:off x="4150344" y="4396250"/>
            <a:ext cx="1414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Workstation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DDCB09-5189-436E-93FD-C87436D0717A}"/>
              </a:ext>
            </a:extLst>
          </p:cNvPr>
          <p:cNvSpPr txBox="1"/>
          <p:nvPr/>
        </p:nvSpPr>
        <p:spPr>
          <a:xfrm>
            <a:off x="7322169" y="246675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PLC</a:t>
            </a:r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4A7826A6-6316-4BF4-B4CA-1BF6B034700B}"/>
              </a:ext>
            </a:extLst>
          </p:cNvPr>
          <p:cNvSpPr/>
          <p:nvPr/>
        </p:nvSpPr>
        <p:spPr>
          <a:xfrm rot="19598045">
            <a:off x="5455458" y="4684997"/>
            <a:ext cx="416545" cy="213850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EAE9F94E-A527-4147-9547-85C45CF4C2ED}"/>
              </a:ext>
            </a:extLst>
          </p:cNvPr>
          <p:cNvSpPr/>
          <p:nvPr/>
        </p:nvSpPr>
        <p:spPr>
          <a:xfrm rot="19598045">
            <a:off x="6881145" y="3790202"/>
            <a:ext cx="416545" cy="213850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FDE5406C-8E0E-42F0-9B1F-8701BA9801BC}"/>
              </a:ext>
            </a:extLst>
          </p:cNvPr>
          <p:cNvSpPr/>
          <p:nvPr/>
        </p:nvSpPr>
        <p:spPr>
          <a:xfrm rot="19598045">
            <a:off x="5607858" y="4837397"/>
            <a:ext cx="416545" cy="213850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630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F0ADB-BAA9-449B-8EC0-96B6B9CF6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Ethernet/IP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87D7A-052E-4BD3-9510-291FECBDE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Supports two types of communications</a:t>
            </a:r>
          </a:p>
          <a:p>
            <a:pPr lvl="1"/>
            <a:r>
              <a:rPr lang="en-US" dirty="0"/>
              <a:t>Implicit communications </a:t>
            </a:r>
          </a:p>
          <a:p>
            <a:pPr lvl="2"/>
            <a:r>
              <a:rPr lang="en-US" dirty="0"/>
              <a:t>Uses UDP port 2222</a:t>
            </a:r>
          </a:p>
          <a:p>
            <a:pPr lvl="2"/>
            <a:r>
              <a:rPr lang="en-US" dirty="0"/>
              <a:t>Real time data</a:t>
            </a:r>
          </a:p>
          <a:p>
            <a:pPr lvl="2"/>
            <a:r>
              <a:rPr lang="en-US" dirty="0"/>
              <a:t>Periodic data exchange</a:t>
            </a:r>
          </a:p>
        </p:txBody>
      </p:sp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3FCAADD8-BBFD-466F-919E-6D52CDA20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93750" l="4828" r="97241">
                        <a14:foregroundMark x1="6897" y1="53125" x2="76552" y2="94531"/>
                        <a14:foregroundMark x1="76552" y1="94531" x2="93793" y2="50781"/>
                        <a14:foregroundMark x1="74549" y1="34530" x2="68584" y2="29493"/>
                        <a14:foregroundMark x1="93793" y1="50781" x2="89600" y2="47240"/>
                        <a14:foregroundMark x1="46329" y1="14925" x2="22759" y2="5469"/>
                        <a14:foregroundMark x1="49452" y1="16178" x2="46887" y2="15149"/>
                        <a14:foregroundMark x1="22759" y1="5469" x2="4828" y2="42969"/>
                        <a14:foregroundMark x1="4828" y1="42969" x2="5517" y2="58594"/>
                        <a14:foregroundMark x1="78621" y1="89844" x2="81534" y2="89184"/>
                        <a14:foregroundMark x1="92486" y1="76812" x2="93103" y2="45313"/>
                        <a14:foregroundMark x1="28276" y1="4688" x2="35172" y2="3906"/>
                        <a14:foregroundMark x1="6207" y1="36719" x2="6207" y2="60156"/>
                        <a14:foregroundMark x1="6207" y1="48438" x2="6207" y2="26563"/>
                        <a14:foregroundMark x1="68276" y1="93750" x2="73103" y2="92969"/>
                        <a14:foregroundMark x1="67586" y1="94531" x2="10345" y2="57031"/>
                        <a14:foregroundMark x1="5517" y1="27344" x2="6207" y2="18750"/>
                        <a14:foregroundMark x1="6207" y1="19531" x2="21379" y2="10938"/>
                        <a14:foregroundMark x1="91803" y1="41168" x2="94483" y2="42969"/>
                        <a14:foregroundMark x1="60542" y1="20168" x2="75761" y2="30392"/>
                        <a14:foregroundMark x1="35172" y1="3125" x2="48063" y2="11785"/>
                        <a14:foregroundMark x1="95172" y1="45313" x2="96383" y2="74095"/>
                        <a14:foregroundMark x1="95862" y1="39844" x2="97241" y2="50781"/>
                        <a14:backgroundMark x1="51034" y1="6250" x2="51034" y2="781"/>
                        <a14:backgroundMark x1="60000" y1="5469" x2="50345" y2="4688"/>
                        <a14:backgroundMark x1="52414" y1="3906" x2="77241" y2="3125"/>
                        <a14:backgroundMark x1="53793" y1="8594" x2="77931" y2="9375"/>
                        <a14:backgroundMark x1="85517" y1="19531" x2="99310" y2="30469"/>
                        <a14:backgroundMark x1="82759" y1="21875" x2="99310" y2="32031"/>
                        <a14:backgroundMark x1="79310" y1="94531" x2="97241" y2="8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116" y="2881605"/>
            <a:ext cx="1381318" cy="1219370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99AB78CB-A1D1-4034-879B-0D16822CC5FF}"/>
              </a:ext>
            </a:extLst>
          </p:cNvPr>
          <p:cNvSpPr/>
          <p:nvPr/>
        </p:nvSpPr>
        <p:spPr>
          <a:xfrm>
            <a:off x="5905502" y="3939050"/>
            <a:ext cx="91440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UDP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22FA0-0704-4B40-955C-AF00A6515E7B}"/>
              </a:ext>
            </a:extLst>
          </p:cNvPr>
          <p:cNvSpPr txBox="1"/>
          <p:nvPr/>
        </p:nvSpPr>
        <p:spPr>
          <a:xfrm>
            <a:off x="4721508" y="448411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DDCB09-5189-436E-93FD-C87436D0717A}"/>
              </a:ext>
            </a:extLst>
          </p:cNvPr>
          <p:cNvSpPr txBox="1"/>
          <p:nvPr/>
        </p:nvSpPr>
        <p:spPr>
          <a:xfrm>
            <a:off x="7322169" y="246675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PLC</a:t>
            </a:r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4A7826A6-6316-4BF4-B4CA-1BF6B034700B}"/>
              </a:ext>
            </a:extLst>
          </p:cNvPr>
          <p:cNvSpPr/>
          <p:nvPr/>
        </p:nvSpPr>
        <p:spPr>
          <a:xfrm rot="19598045">
            <a:off x="5455458" y="4684997"/>
            <a:ext cx="416545" cy="213850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EAE9F94E-A527-4147-9547-85C45CF4C2ED}"/>
              </a:ext>
            </a:extLst>
          </p:cNvPr>
          <p:cNvSpPr/>
          <p:nvPr/>
        </p:nvSpPr>
        <p:spPr>
          <a:xfrm rot="19598045">
            <a:off x="6881145" y="3790202"/>
            <a:ext cx="416545" cy="213850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13633DA0-CE22-4C64-BD4F-9A2CDF8FC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35" y="4853450"/>
            <a:ext cx="487680" cy="60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15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37C49-C11F-44A3-9566-B617C878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Ethernet/IP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5831A-6072-46BA-B71A-F0F2A9A5B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Ethernet/IP does not encryption data by default</a:t>
            </a:r>
          </a:p>
          <a:p>
            <a:pPr lvl="1"/>
            <a:r>
              <a:rPr lang="en-US" dirty="0"/>
              <a:t>Can be secured by implementing Secure Transport for Ethernet/IP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2A4379-8F28-4048-96E3-B5060531A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6" y="3213101"/>
            <a:ext cx="3429000" cy="3429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2AE6BC-79F4-4FA3-AF05-8E7807F6C75D}"/>
              </a:ext>
            </a:extLst>
          </p:cNvPr>
          <p:cNvSpPr txBox="1">
            <a:spLocks/>
          </p:cNvSpPr>
          <p:nvPr/>
        </p:nvSpPr>
        <p:spPr>
          <a:xfrm>
            <a:off x="677334" y="3094897"/>
            <a:ext cx="5104341" cy="201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Older unpatched Rockwell AB PLC devices are susceptible to Denial of Service (DOS) attacks </a:t>
            </a:r>
          </a:p>
          <a:p>
            <a:pPr lvl="1"/>
            <a:r>
              <a:rPr lang="en-US" dirty="0"/>
              <a:t>ICS Advisory (ICSA-13-011-03)</a:t>
            </a:r>
          </a:p>
        </p:txBody>
      </p:sp>
    </p:spTree>
    <p:extLst>
      <p:ext uri="{BB962C8B-B14F-4D97-AF65-F5344CB8AC3E}">
        <p14:creationId xmlns:p14="http://schemas.microsoft.com/office/powerpoint/2010/main" val="3384980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96AD7-D929-4998-8B8E-98FFBD628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565E9-B60C-44E3-9BFB-C16F7F847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Wireshark</a:t>
            </a:r>
          </a:p>
          <a:p>
            <a:pPr lvl="1"/>
            <a:r>
              <a:rPr lang="en-US" dirty="0"/>
              <a:t>Allows the monitoring of network traffic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1BDE2-218A-4BF6-A9D9-E353F2A14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08" y="3781425"/>
            <a:ext cx="4826779" cy="2259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F39E0B-3D9C-4588-A947-9ACA7BAA4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115" y="2226237"/>
            <a:ext cx="3328726" cy="24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61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B4ECF-A53A-456C-A289-ADEF916B3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573EE-B483-4C70-8BE3-33C8C1C32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Python</a:t>
            </a:r>
          </a:p>
          <a:p>
            <a:pPr lvl="1"/>
            <a:r>
              <a:rPr lang="en-US" dirty="0"/>
              <a:t>Can be used with open-source modules to create custom code which can be used to communicate with industrial devices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B413DA-3559-4C0F-BCC8-913564062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153539"/>
            <a:ext cx="4254531" cy="1475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68393D-EFF1-4373-8B24-F6339F775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193" y="2894212"/>
            <a:ext cx="3616361" cy="294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64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B4ECF-A53A-456C-A289-ADEF916B3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573EE-B483-4C70-8BE3-33C8C1C32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Metasploit</a:t>
            </a:r>
          </a:p>
          <a:p>
            <a:pPr lvl="1"/>
            <a:r>
              <a:rPr lang="en-US" dirty="0"/>
              <a:t>A security tool which contains various modules which can be used to test security on industrial devices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FD865-5A1A-4CA2-9978-EF9685A0E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692" y="2952750"/>
            <a:ext cx="4027161" cy="2847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934C18-DC53-440D-B61E-B2B5ECD9A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721" y="3277557"/>
            <a:ext cx="3500554" cy="9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29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94AE-9B13-CD7C-899D-532596D2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9A8E7-A93B-834C-B5A6-51EA20538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further information go to </a:t>
            </a:r>
            <a:r>
              <a:rPr lang="en-US" dirty="0">
                <a:hlinkClick r:id="rId2"/>
              </a:rPr>
              <a:t>https://www.nl.northweststate.edu/camo</a:t>
            </a:r>
            <a:r>
              <a:rPr lang="en-US" dirty="0"/>
              <a:t> or contact:</a:t>
            </a:r>
          </a:p>
          <a:p>
            <a:pPr lvl="1"/>
            <a:r>
              <a:rPr lang="en-US" sz="1600" dirty="0"/>
              <a:t>Tony Hills – </a:t>
            </a:r>
            <a:r>
              <a:rPr lang="en-US" sz="1600" dirty="0">
                <a:hlinkClick r:id="rId3"/>
              </a:rPr>
              <a:t>thills@northweststate.edu</a:t>
            </a:r>
            <a:r>
              <a:rPr lang="en-US" sz="1600" dirty="0"/>
              <a:t> – 419-267-1354</a:t>
            </a:r>
          </a:p>
          <a:p>
            <a:pPr lvl="1"/>
            <a:r>
              <a:rPr lang="en-US" sz="1600" dirty="0"/>
              <a:t>Sarah Stubblefield – </a:t>
            </a:r>
            <a:r>
              <a:rPr lang="en-US" sz="1600" dirty="0">
                <a:hlinkClick r:id="rId4"/>
              </a:rPr>
              <a:t>sstubblefield@northweststate.edu</a:t>
            </a:r>
            <a:r>
              <a:rPr lang="en-US" sz="1600" dirty="0"/>
              <a:t> – 419-267-1512</a:t>
            </a:r>
          </a:p>
          <a:p>
            <a:pPr lvl="1"/>
            <a:r>
              <a:rPr lang="en-US" sz="1600" dirty="0"/>
              <a:t>Mike Kwiatkowski – </a:t>
            </a:r>
            <a:r>
              <a:rPr lang="en-US" sz="1600" dirty="0">
                <a:hlinkClick r:id="rId5"/>
              </a:rPr>
              <a:t>mkwiatkowski@northweststate.edu</a:t>
            </a:r>
            <a:r>
              <a:rPr lang="en-US" sz="1600" dirty="0"/>
              <a:t> – 419-267-1231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7F330-2D96-6472-ABC4-69D3AD40F761}"/>
              </a:ext>
            </a:extLst>
          </p:cNvPr>
          <p:cNvSpPr txBox="1"/>
          <p:nvPr/>
        </p:nvSpPr>
        <p:spPr>
          <a:xfrm>
            <a:off x="2354215" y="4632943"/>
            <a:ext cx="572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Made possible through support from the National Science Foundation (NSF) award number </a:t>
            </a:r>
            <a:r>
              <a:rPr lang="en-US" dirty="0">
                <a:hlinkClick r:id="rId6"/>
              </a:rPr>
              <a:t>1800929</a:t>
            </a:r>
            <a:endParaRPr lang="en-US" dirty="0"/>
          </a:p>
        </p:txBody>
      </p:sp>
      <p:pic>
        <p:nvPicPr>
          <p:cNvPr id="5" name="Picture 4" descr="NSF Logo">
            <a:extLst>
              <a:ext uri="{FF2B5EF4-FFF2-40B4-BE49-F238E27FC236}">
                <a16:creationId xmlns:a16="http://schemas.microsoft.com/office/drawing/2014/main" id="{83277D5D-F959-68E9-950E-830A9DF21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75" y="4514445"/>
            <a:ext cx="878735" cy="883328"/>
          </a:xfrm>
          <a:prstGeom prst="rect">
            <a:avLst/>
          </a:prstGeom>
        </p:spPr>
      </p:pic>
      <p:pic>
        <p:nvPicPr>
          <p:cNvPr id="6" name="Picture 5" descr="A black and white sign with a person in a circle&#10;&#10;Description automatically generated">
            <a:extLst>
              <a:ext uri="{FF2B5EF4-FFF2-40B4-BE49-F238E27FC236}">
                <a16:creationId xmlns:a16="http://schemas.microsoft.com/office/drawing/2014/main" id="{E716C5AF-26F6-191E-2240-422E0B935B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80" y="4741387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99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BDAEC-CD22-4E03-871E-7735E0E24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BF137-97D8-44FA-B7F6-AE8B13BC6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Initially machines were operated manually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CEE11-D4DB-46BC-8469-59FD47648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555" y="2978425"/>
            <a:ext cx="3033627" cy="2488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F7C8AF-0844-4E1C-B75F-A717EE609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24844"/>
            <a:ext cx="2135768" cy="2541768"/>
          </a:xfrm>
          <a:prstGeom prst="rect">
            <a:avLst/>
          </a:prstGeom>
        </p:spPr>
      </p:pic>
      <p:sp>
        <p:nvSpPr>
          <p:cNvPr id="10" name="Lightning Bolt 9">
            <a:extLst>
              <a:ext uri="{FF2B5EF4-FFF2-40B4-BE49-F238E27FC236}">
                <a16:creationId xmlns:a16="http://schemas.microsoft.com/office/drawing/2014/main" id="{78259A7D-26B5-4F0E-965B-556AAD191535}"/>
              </a:ext>
            </a:extLst>
          </p:cNvPr>
          <p:cNvSpPr/>
          <p:nvPr/>
        </p:nvSpPr>
        <p:spPr>
          <a:xfrm rot="6418386">
            <a:off x="5090085" y="4001000"/>
            <a:ext cx="688014" cy="443033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AE32D8-2FC4-48D5-84FF-5EE326C7B01C}"/>
              </a:ext>
            </a:extLst>
          </p:cNvPr>
          <p:cNvSpPr txBox="1"/>
          <p:nvPr/>
        </p:nvSpPr>
        <p:spPr>
          <a:xfrm>
            <a:off x="6908846" y="255551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EDE618-F413-4DB8-9CBA-C188A6EF6F81}"/>
              </a:ext>
            </a:extLst>
          </p:cNvPr>
          <p:cNvSpPr txBox="1"/>
          <p:nvPr/>
        </p:nvSpPr>
        <p:spPr>
          <a:xfrm>
            <a:off x="6909744" y="5466612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2409862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9FA91-0AB0-44B9-99BB-200C9B47B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C2852-C7A5-46B6-951F-121D32644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Eventually sensors were used to control the amperage passed through a circuit and devices were turned on and off with relays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BA9C58-4841-4F06-968D-B4595E6FE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313" y="3429000"/>
            <a:ext cx="3137520" cy="2022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69E672-40EA-4F58-9DBD-4D98BA04B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657" y="4827903"/>
            <a:ext cx="1661050" cy="165199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A98D1DE-E233-4309-A176-F5046C6629F3}"/>
              </a:ext>
            </a:extLst>
          </p:cNvPr>
          <p:cNvGrpSpPr/>
          <p:nvPr/>
        </p:nvGrpSpPr>
        <p:grpSpPr>
          <a:xfrm>
            <a:off x="1961173" y="2971641"/>
            <a:ext cx="1943812" cy="1565265"/>
            <a:chOff x="1961173" y="2971641"/>
            <a:chExt cx="1943812" cy="156526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5AB6237-A8CE-4BA2-83F5-56DCCC065939}"/>
                </a:ext>
              </a:extLst>
            </p:cNvPr>
            <p:cNvSpPr/>
            <p:nvPr/>
          </p:nvSpPr>
          <p:spPr>
            <a:xfrm>
              <a:off x="1961173" y="2971641"/>
              <a:ext cx="1943812" cy="156526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12CF879-4C55-46BE-A2B7-E82B10527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6885" y="3429000"/>
              <a:ext cx="1209322" cy="629127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4591918-6140-4855-9DEF-3245C3A89A73}"/>
                </a:ext>
              </a:extLst>
            </p:cNvPr>
            <p:cNvCxnSpPr>
              <a:cxnSpLocks/>
            </p:cNvCxnSpPr>
            <p:nvPr/>
          </p:nvCxnSpPr>
          <p:spPr>
            <a:xfrm>
              <a:off x="2011125" y="4008299"/>
              <a:ext cx="1849675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B3BC84B-8FA6-48CD-8833-5FBFF480BF7D}"/>
              </a:ext>
            </a:extLst>
          </p:cNvPr>
          <p:cNvCxnSpPr>
            <a:cxnSpLocks/>
          </p:cNvCxnSpPr>
          <p:nvPr/>
        </p:nvCxnSpPr>
        <p:spPr>
          <a:xfrm flipV="1">
            <a:off x="2245838" y="4008300"/>
            <a:ext cx="5237" cy="29937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BF54D81-C65E-4F36-8B14-8D110F2059F9}"/>
              </a:ext>
            </a:extLst>
          </p:cNvPr>
          <p:cNvCxnSpPr>
            <a:cxnSpLocks/>
          </p:cNvCxnSpPr>
          <p:nvPr/>
        </p:nvCxnSpPr>
        <p:spPr>
          <a:xfrm flipV="1">
            <a:off x="2469230" y="4008300"/>
            <a:ext cx="0" cy="43213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949E37C-2BEA-4F64-9D8A-D0F833CBF0D3}"/>
              </a:ext>
            </a:extLst>
          </p:cNvPr>
          <p:cNvCxnSpPr>
            <a:cxnSpLocks/>
          </p:cNvCxnSpPr>
          <p:nvPr/>
        </p:nvCxnSpPr>
        <p:spPr>
          <a:xfrm flipV="1">
            <a:off x="2695449" y="4008300"/>
            <a:ext cx="0" cy="50416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45DF6DA-3767-4BA5-87DE-53886CC3DFE5}"/>
              </a:ext>
            </a:extLst>
          </p:cNvPr>
          <p:cNvCxnSpPr>
            <a:cxnSpLocks/>
            <a:stCxn id="14" idx="4"/>
          </p:cNvCxnSpPr>
          <p:nvPr/>
        </p:nvCxnSpPr>
        <p:spPr>
          <a:xfrm flipV="1">
            <a:off x="2933079" y="4008299"/>
            <a:ext cx="1" cy="52860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0DA243F-8917-4FFF-AA49-02198686841D}"/>
              </a:ext>
            </a:extLst>
          </p:cNvPr>
          <p:cNvCxnSpPr>
            <a:cxnSpLocks/>
          </p:cNvCxnSpPr>
          <p:nvPr/>
        </p:nvCxnSpPr>
        <p:spPr>
          <a:xfrm flipH="1" flipV="1">
            <a:off x="3198269" y="4015060"/>
            <a:ext cx="621" cy="49693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E397898-2A05-4684-90E2-A7088B7CFCC2}"/>
              </a:ext>
            </a:extLst>
          </p:cNvPr>
          <p:cNvCxnSpPr>
            <a:cxnSpLocks/>
          </p:cNvCxnSpPr>
          <p:nvPr/>
        </p:nvCxnSpPr>
        <p:spPr>
          <a:xfrm flipV="1">
            <a:off x="3462548" y="4015061"/>
            <a:ext cx="13057" cy="40304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Lightning Bolt 82">
            <a:extLst>
              <a:ext uri="{FF2B5EF4-FFF2-40B4-BE49-F238E27FC236}">
                <a16:creationId xmlns:a16="http://schemas.microsoft.com/office/drawing/2014/main" id="{B484386C-F404-4544-B1B8-E76A1A93C9AF}"/>
              </a:ext>
            </a:extLst>
          </p:cNvPr>
          <p:cNvSpPr/>
          <p:nvPr/>
        </p:nvSpPr>
        <p:spPr>
          <a:xfrm>
            <a:off x="3989865" y="3817398"/>
            <a:ext cx="1561948" cy="49028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Lightning Bolt 83">
            <a:extLst>
              <a:ext uri="{FF2B5EF4-FFF2-40B4-BE49-F238E27FC236}">
                <a16:creationId xmlns:a16="http://schemas.microsoft.com/office/drawing/2014/main" id="{70B8EFAF-5EAE-41C3-B670-92F791D12B3D}"/>
              </a:ext>
            </a:extLst>
          </p:cNvPr>
          <p:cNvSpPr/>
          <p:nvPr/>
        </p:nvSpPr>
        <p:spPr>
          <a:xfrm rot="7742638">
            <a:off x="4041064" y="4790441"/>
            <a:ext cx="1561948" cy="49028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27E52F0-3EE2-4927-A2E3-B8FD08290406}"/>
              </a:ext>
            </a:extLst>
          </p:cNvPr>
          <p:cNvSpPr txBox="1"/>
          <p:nvPr/>
        </p:nvSpPr>
        <p:spPr>
          <a:xfrm>
            <a:off x="4119764" y="3240638"/>
            <a:ext cx="973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Tank Empty</a:t>
            </a:r>
          </a:p>
          <a:p>
            <a:r>
              <a:rPr lang="en-US" sz="1200" dirty="0">
                <a:solidFill>
                  <a:srgbClr val="FF0000"/>
                </a:solidFill>
              </a:rPr>
              <a:t>20 mA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04057D3-9D3B-4CF0-8310-59B6D4A3298F}"/>
              </a:ext>
            </a:extLst>
          </p:cNvPr>
          <p:cNvSpPr txBox="1"/>
          <p:nvPr/>
        </p:nvSpPr>
        <p:spPr>
          <a:xfrm>
            <a:off x="4343158" y="5467169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Pump On</a:t>
            </a:r>
          </a:p>
        </p:txBody>
      </p:sp>
    </p:spTree>
    <p:extLst>
      <p:ext uri="{BB962C8B-B14F-4D97-AF65-F5344CB8AC3E}">
        <p14:creationId xmlns:p14="http://schemas.microsoft.com/office/powerpoint/2010/main" val="2979495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E5062-5587-4970-8179-C7A31DBB4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AC5F-C052-4780-82A4-E8FC830EB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Programmable Logic Controllers (PLC) replaced relays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AD5FAA-0D51-4D66-8CB3-6900434EA4B8}"/>
              </a:ext>
            </a:extLst>
          </p:cNvPr>
          <p:cNvGrpSpPr/>
          <p:nvPr/>
        </p:nvGrpSpPr>
        <p:grpSpPr>
          <a:xfrm>
            <a:off x="677334" y="2740140"/>
            <a:ext cx="6874980" cy="3508260"/>
            <a:chOff x="677334" y="2740140"/>
            <a:chExt cx="6874980" cy="35082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DA1747-4FEB-40D0-AF92-DA12E646E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7818" y="4596402"/>
              <a:ext cx="1661050" cy="1651998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AA73D2-BB6A-40C0-9AB7-4FE2B55BF535}"/>
                </a:ext>
              </a:extLst>
            </p:cNvPr>
            <p:cNvGrpSpPr/>
            <p:nvPr/>
          </p:nvGrpSpPr>
          <p:grpSpPr>
            <a:xfrm>
              <a:off x="677334" y="2740140"/>
              <a:ext cx="1943812" cy="1565265"/>
              <a:chOff x="1961173" y="2971641"/>
              <a:chExt cx="1943812" cy="1565265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577EACB-1D7B-4D48-8C6E-88B2BBD52161}"/>
                  </a:ext>
                </a:extLst>
              </p:cNvPr>
              <p:cNvSpPr/>
              <p:nvPr/>
            </p:nvSpPr>
            <p:spPr>
              <a:xfrm>
                <a:off x="1961173" y="2971641"/>
                <a:ext cx="1943812" cy="156526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37A16F5-6DBF-4824-81FC-878D92F1FD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16885" y="3429000"/>
                <a:ext cx="1209322" cy="629127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BB8066D-9777-44EA-A200-4E2A31AB79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1125" y="4008299"/>
                <a:ext cx="1849675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532A733-07F4-4A8C-A941-15E0578EF2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999" y="3776799"/>
              <a:ext cx="5237" cy="299378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E411FB0-EA42-4DF7-B552-3E8870616F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391" y="3776799"/>
              <a:ext cx="0" cy="432137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9369046-8DB8-4251-8F56-788857011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1610" y="3776799"/>
              <a:ext cx="0" cy="504168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BB5EC0-9453-4A79-A454-D4B204028858}"/>
                </a:ext>
              </a:extLst>
            </p:cNvPr>
            <p:cNvCxnSpPr>
              <a:cxnSpLocks/>
              <a:stCxn id="7" idx="4"/>
            </p:cNvCxnSpPr>
            <p:nvPr/>
          </p:nvCxnSpPr>
          <p:spPr>
            <a:xfrm flipV="1">
              <a:off x="1649240" y="3776798"/>
              <a:ext cx="1" cy="528607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4482BC5-4682-4AF1-A3E3-AC3C718A81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14430" y="3783559"/>
              <a:ext cx="621" cy="496932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3B0191B-F852-4417-85D2-9755A96A3C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8709" y="3783560"/>
              <a:ext cx="13057" cy="40304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Lightning Bolt 15">
              <a:extLst>
                <a:ext uri="{FF2B5EF4-FFF2-40B4-BE49-F238E27FC236}">
                  <a16:creationId xmlns:a16="http://schemas.microsoft.com/office/drawing/2014/main" id="{8969070B-638A-4F3F-A5C0-DEA32D644AD3}"/>
                </a:ext>
              </a:extLst>
            </p:cNvPr>
            <p:cNvSpPr/>
            <p:nvPr/>
          </p:nvSpPr>
          <p:spPr>
            <a:xfrm>
              <a:off x="2706026" y="3585897"/>
              <a:ext cx="1561948" cy="490280"/>
            </a:xfrm>
            <a:prstGeom prst="lightningBol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ightning Bolt 16">
              <a:extLst>
                <a:ext uri="{FF2B5EF4-FFF2-40B4-BE49-F238E27FC236}">
                  <a16:creationId xmlns:a16="http://schemas.microsoft.com/office/drawing/2014/main" id="{7344AB99-2C9C-43DF-BAB6-0F8C0E6851AD}"/>
                </a:ext>
              </a:extLst>
            </p:cNvPr>
            <p:cNvSpPr/>
            <p:nvPr/>
          </p:nvSpPr>
          <p:spPr>
            <a:xfrm rot="7742638">
              <a:off x="2757225" y="4558940"/>
              <a:ext cx="1561948" cy="490280"/>
            </a:xfrm>
            <a:prstGeom prst="lightningBol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3AE4D3-6D8D-4C5B-BE39-BD60E58D8CEC}"/>
                </a:ext>
              </a:extLst>
            </p:cNvPr>
            <p:cNvSpPr txBox="1"/>
            <p:nvPr/>
          </p:nvSpPr>
          <p:spPr>
            <a:xfrm>
              <a:off x="2835925" y="3009137"/>
              <a:ext cx="973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Tank Empty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20 mA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FD901B-911D-454D-9AF5-19DA0D92B9B6}"/>
                </a:ext>
              </a:extLst>
            </p:cNvPr>
            <p:cNvSpPr txBox="1"/>
            <p:nvPr/>
          </p:nvSpPr>
          <p:spPr>
            <a:xfrm>
              <a:off x="3059319" y="5235668"/>
              <a:ext cx="801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Pump 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E3252E5-E155-4618-A723-232BF3290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1600" y="3293058"/>
              <a:ext cx="3130714" cy="1787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0116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F9328-7E65-4215-936A-7DE3F3D73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24C75-B06F-4405-ACC7-0F2743CF0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PLC – Programmable Logic Controller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1AF5EB-7385-4D42-AF5A-3765F18E9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610" y="1217564"/>
            <a:ext cx="3827771" cy="2184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4EB3D2-50AC-4DA1-B901-E3E543A4A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4" y="3637149"/>
            <a:ext cx="6355717" cy="218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16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AE6C1-7160-46C2-9E23-6030B85EC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15B77-7352-47BB-B862-5F065CE42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 Machine Interfaces (HMI) allowed operators to control PLCs and devices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730B9B-5A8D-414E-8D2B-AF0C94918BB4}"/>
              </a:ext>
            </a:extLst>
          </p:cNvPr>
          <p:cNvGrpSpPr/>
          <p:nvPr/>
        </p:nvGrpSpPr>
        <p:grpSpPr>
          <a:xfrm>
            <a:off x="823446" y="3110143"/>
            <a:ext cx="2452414" cy="1648288"/>
            <a:chOff x="677334" y="2740140"/>
            <a:chExt cx="6874980" cy="35082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9A0EC4-DE58-496D-82CA-5E8DBF309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7818" y="4596402"/>
              <a:ext cx="1661050" cy="1651998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03F4DB-C5CB-4C1B-92AE-56819EC60156}"/>
                </a:ext>
              </a:extLst>
            </p:cNvPr>
            <p:cNvGrpSpPr/>
            <p:nvPr/>
          </p:nvGrpSpPr>
          <p:grpSpPr>
            <a:xfrm>
              <a:off x="677334" y="2740140"/>
              <a:ext cx="1943812" cy="1565265"/>
              <a:chOff x="1961173" y="2971641"/>
              <a:chExt cx="1943812" cy="1565265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BF3472-0045-4301-B171-2BD7317CEC73}"/>
                  </a:ext>
                </a:extLst>
              </p:cNvPr>
              <p:cNvSpPr/>
              <p:nvPr/>
            </p:nvSpPr>
            <p:spPr>
              <a:xfrm>
                <a:off x="1961173" y="2971641"/>
                <a:ext cx="1943812" cy="156526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85D8B50-301A-4A16-884D-A8DF600FA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16885" y="3429000"/>
                <a:ext cx="1209322" cy="629127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14CDB9D-C3EF-4AA4-A5AC-B91A394F6A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1125" y="4008299"/>
                <a:ext cx="1849675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732A605-6263-4BBE-A18A-0EC43F7A78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999" y="3776799"/>
              <a:ext cx="5237" cy="299378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24B4DD1-B51D-4E3F-904D-42B02969C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391" y="3776799"/>
              <a:ext cx="0" cy="432137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EEF897-D21F-47D7-BAE2-1C6AF43D43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1610" y="3776799"/>
              <a:ext cx="0" cy="504168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40BB3E2-B976-4EEB-A299-AD2CA6946B61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 flipV="1">
              <a:off x="1649240" y="3776798"/>
              <a:ext cx="1" cy="528607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8C2B1F8-3EBA-4C8B-A975-8AD9084814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14430" y="3783559"/>
              <a:ext cx="621" cy="496932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35A6716-7891-4894-AE7A-1248B85C20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8709" y="3783560"/>
              <a:ext cx="13057" cy="40304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Lightning Bolt 12">
              <a:extLst>
                <a:ext uri="{FF2B5EF4-FFF2-40B4-BE49-F238E27FC236}">
                  <a16:creationId xmlns:a16="http://schemas.microsoft.com/office/drawing/2014/main" id="{9A0566B0-3AEB-4EED-AC45-6B67DB2E36AD}"/>
                </a:ext>
              </a:extLst>
            </p:cNvPr>
            <p:cNvSpPr/>
            <p:nvPr/>
          </p:nvSpPr>
          <p:spPr>
            <a:xfrm>
              <a:off x="2706026" y="3585897"/>
              <a:ext cx="1561948" cy="490280"/>
            </a:xfrm>
            <a:prstGeom prst="lightningBol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ightning Bolt 13">
              <a:extLst>
                <a:ext uri="{FF2B5EF4-FFF2-40B4-BE49-F238E27FC236}">
                  <a16:creationId xmlns:a16="http://schemas.microsoft.com/office/drawing/2014/main" id="{58AC4E29-4DA8-46E5-9FD4-7EA498A9655C}"/>
                </a:ext>
              </a:extLst>
            </p:cNvPr>
            <p:cNvSpPr/>
            <p:nvPr/>
          </p:nvSpPr>
          <p:spPr>
            <a:xfrm rot="7742638">
              <a:off x="2757225" y="4558940"/>
              <a:ext cx="1561948" cy="490280"/>
            </a:xfrm>
            <a:prstGeom prst="lightningBol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3BBF080-A2EB-495A-8952-1A572896C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1600" y="3293058"/>
              <a:ext cx="3130714" cy="1787083"/>
            </a:xfrm>
            <a:prstGeom prst="rect">
              <a:avLst/>
            </a:prstGeom>
          </p:spPr>
        </p:pic>
      </p:grpSp>
      <p:sp>
        <p:nvSpPr>
          <p:cNvPr id="22" name="Lightning Bolt 21">
            <a:extLst>
              <a:ext uri="{FF2B5EF4-FFF2-40B4-BE49-F238E27FC236}">
                <a16:creationId xmlns:a16="http://schemas.microsoft.com/office/drawing/2014/main" id="{BC5CEE09-2ADE-404A-B2E0-C42A778EAAC8}"/>
              </a:ext>
            </a:extLst>
          </p:cNvPr>
          <p:cNvSpPr/>
          <p:nvPr/>
        </p:nvSpPr>
        <p:spPr>
          <a:xfrm rot="18215017">
            <a:off x="3444095" y="3675855"/>
            <a:ext cx="409988" cy="412296"/>
          </a:xfrm>
          <a:prstGeom prst="lightningBol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8D504B-E1C2-4192-825F-6EE764B23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171" y="2761677"/>
            <a:ext cx="3748611" cy="28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0502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5000</TotalTime>
  <Words>1389</Words>
  <Application>Microsoft Office PowerPoint</Application>
  <PresentationFormat>Widescreen</PresentationFormat>
  <Paragraphs>264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Trebuchet MS</vt:lpstr>
      <vt:lpstr>Wingdings 3</vt:lpstr>
      <vt:lpstr>Facet</vt:lpstr>
      <vt:lpstr>ICS Security - Basics</vt:lpstr>
      <vt:lpstr>Objectives</vt:lpstr>
      <vt:lpstr>ICS History</vt:lpstr>
      <vt:lpstr>ICS History</vt:lpstr>
      <vt:lpstr>ICS History</vt:lpstr>
      <vt:lpstr>ICS History</vt:lpstr>
      <vt:lpstr>ICS History</vt:lpstr>
      <vt:lpstr>ICS History</vt:lpstr>
      <vt:lpstr>ICS History</vt:lpstr>
      <vt:lpstr>ICS History</vt:lpstr>
      <vt:lpstr>ICS History</vt:lpstr>
      <vt:lpstr>ICS History</vt:lpstr>
      <vt:lpstr>ICS History</vt:lpstr>
      <vt:lpstr>ICS History</vt:lpstr>
      <vt:lpstr>Modbus</vt:lpstr>
      <vt:lpstr>Modbus</vt:lpstr>
      <vt:lpstr>Modbus</vt:lpstr>
      <vt:lpstr>Modbus</vt:lpstr>
      <vt:lpstr>Modbus</vt:lpstr>
      <vt:lpstr>Modbus</vt:lpstr>
      <vt:lpstr>Modbus</vt:lpstr>
      <vt:lpstr>Modbus</vt:lpstr>
      <vt:lpstr>Modbus</vt:lpstr>
      <vt:lpstr>PROFINET</vt:lpstr>
      <vt:lpstr>PROFINET</vt:lpstr>
      <vt:lpstr>PROFINET</vt:lpstr>
      <vt:lpstr>PROFINET</vt:lpstr>
      <vt:lpstr>PROFINET</vt:lpstr>
      <vt:lpstr>PROFINET</vt:lpstr>
      <vt:lpstr>PROFINET</vt:lpstr>
      <vt:lpstr>PROFINET</vt:lpstr>
      <vt:lpstr>PROFINET</vt:lpstr>
      <vt:lpstr>PROFINET</vt:lpstr>
      <vt:lpstr>PROFINET</vt:lpstr>
      <vt:lpstr>PROFINET</vt:lpstr>
      <vt:lpstr>PROFINET</vt:lpstr>
      <vt:lpstr>PROFINET</vt:lpstr>
      <vt:lpstr>PROFINET</vt:lpstr>
      <vt:lpstr>Ethernet/IP</vt:lpstr>
      <vt:lpstr>Ethernet/IP</vt:lpstr>
      <vt:lpstr>Ethernet/IP</vt:lpstr>
      <vt:lpstr>Ethernet/IP</vt:lpstr>
      <vt:lpstr>Ethernet/IP</vt:lpstr>
      <vt:lpstr>Security Tools</vt:lpstr>
      <vt:lpstr>Security Tools</vt:lpstr>
      <vt:lpstr>Security Tools</vt:lpstr>
      <vt:lpstr>For More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ICS Security</dc:title>
  <dc:creator>Tony Hills</dc:creator>
  <cp:lastModifiedBy>Tony Hills</cp:lastModifiedBy>
  <cp:revision>88</cp:revision>
  <dcterms:created xsi:type="dcterms:W3CDTF">2021-06-01T14:25:28Z</dcterms:created>
  <dcterms:modified xsi:type="dcterms:W3CDTF">2024-07-16T16:59:57Z</dcterms:modified>
</cp:coreProperties>
</file>