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sldIdLst>
    <p:sldId id="257" r:id="rId2"/>
    <p:sldId id="276" r:id="rId3"/>
    <p:sldId id="277" r:id="rId4"/>
    <p:sldId id="284" r:id="rId5"/>
    <p:sldId id="280" r:id="rId6"/>
    <p:sldId id="279" r:id="rId7"/>
    <p:sldId id="286" r:id="rId8"/>
    <p:sldId id="281" r:id="rId9"/>
    <p:sldId id="282" r:id="rId10"/>
    <p:sldId id="289" r:id="rId11"/>
    <p:sldId id="287" r:id="rId12"/>
    <p:sldId id="28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0D611-6A5E-45FE-AF00-9D84238FDEC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277A2A-2C28-4737-863C-08DA5C8C06E2}">
      <dgm:prSet/>
      <dgm:spPr/>
      <dgm:t>
        <a:bodyPr/>
        <a:lstStyle/>
        <a:p>
          <a:r>
            <a:rPr lang="en-US" dirty="0"/>
            <a:t>Monitor activity</a:t>
          </a:r>
        </a:p>
      </dgm:t>
    </dgm:pt>
    <dgm:pt modelId="{6125F74A-BDFD-4865-B322-02D8C990D55E}" type="parTrans" cxnId="{8FAEF689-142A-4DA2-A69A-096772DFAB7A}">
      <dgm:prSet/>
      <dgm:spPr/>
      <dgm:t>
        <a:bodyPr/>
        <a:lstStyle/>
        <a:p>
          <a:endParaRPr lang="en-US"/>
        </a:p>
      </dgm:t>
    </dgm:pt>
    <dgm:pt modelId="{9EB107A4-588B-4F29-A0F9-9FE94833A99F}" type="sibTrans" cxnId="{8FAEF689-142A-4DA2-A69A-096772DFAB7A}">
      <dgm:prSet/>
      <dgm:spPr/>
      <dgm:t>
        <a:bodyPr/>
        <a:lstStyle/>
        <a:p>
          <a:endParaRPr lang="en-US"/>
        </a:p>
      </dgm:t>
    </dgm:pt>
    <dgm:pt modelId="{4477B342-16B0-4CEE-8936-C4676F1E9C23}">
      <dgm:prSet/>
      <dgm:spPr/>
      <dgm:t>
        <a:bodyPr/>
        <a:lstStyle/>
        <a:p>
          <a:r>
            <a:rPr lang="en-US" dirty="0"/>
            <a:t>Analyze activity</a:t>
          </a:r>
        </a:p>
      </dgm:t>
    </dgm:pt>
    <dgm:pt modelId="{B1233F3E-9164-4D8C-ABBE-2F22C23BEC74}" type="parTrans" cxnId="{F4D444CB-A91E-4496-96E3-EAF069ED0D9A}">
      <dgm:prSet/>
      <dgm:spPr/>
      <dgm:t>
        <a:bodyPr/>
        <a:lstStyle/>
        <a:p>
          <a:endParaRPr lang="en-US"/>
        </a:p>
      </dgm:t>
    </dgm:pt>
    <dgm:pt modelId="{A8F4568D-C467-47BC-9AD6-A40C43001F10}" type="sibTrans" cxnId="{F4D444CB-A91E-4496-96E3-EAF069ED0D9A}">
      <dgm:prSet/>
      <dgm:spPr/>
      <dgm:t>
        <a:bodyPr/>
        <a:lstStyle/>
        <a:p>
          <a:endParaRPr lang="en-US"/>
        </a:p>
      </dgm:t>
    </dgm:pt>
    <dgm:pt modelId="{83361499-4289-4AB2-A94D-C27269D78AF7}">
      <dgm:prSet/>
      <dgm:spPr>
        <a:solidFill>
          <a:schemeClr val="accent2"/>
        </a:solidFill>
      </dgm:spPr>
      <dgm:t>
        <a:bodyPr/>
        <a:lstStyle/>
        <a:p>
          <a:r>
            <a:rPr lang="en-US" b="1" u="sng" dirty="0"/>
            <a:t>Alert administrator </a:t>
          </a:r>
          <a:r>
            <a:rPr lang="en-US" dirty="0"/>
            <a:t>if activity is suspicious</a:t>
          </a:r>
        </a:p>
      </dgm:t>
    </dgm:pt>
    <dgm:pt modelId="{228F7AD0-3C32-4A4F-9372-34DCDA45D79D}" type="parTrans" cxnId="{5486BA63-A32B-4800-A54F-D6835F2E3684}">
      <dgm:prSet/>
      <dgm:spPr/>
      <dgm:t>
        <a:bodyPr/>
        <a:lstStyle/>
        <a:p>
          <a:endParaRPr lang="en-US"/>
        </a:p>
      </dgm:t>
    </dgm:pt>
    <dgm:pt modelId="{7E504AF5-4053-42B5-BFC9-51D843771135}" type="sibTrans" cxnId="{5486BA63-A32B-4800-A54F-D6835F2E3684}">
      <dgm:prSet/>
      <dgm:spPr/>
      <dgm:t>
        <a:bodyPr/>
        <a:lstStyle/>
        <a:p>
          <a:endParaRPr lang="en-US"/>
        </a:p>
      </dgm:t>
    </dgm:pt>
    <dgm:pt modelId="{D52BBDE9-2AFB-40DD-BE0B-B09667505AFC}" type="pres">
      <dgm:prSet presAssocID="{50B0D611-6A5E-45FE-AF00-9D84238FDEC3}" presName="cycle" presStyleCnt="0">
        <dgm:presLayoutVars>
          <dgm:dir/>
          <dgm:resizeHandles val="exact"/>
        </dgm:presLayoutVars>
      </dgm:prSet>
      <dgm:spPr/>
    </dgm:pt>
    <dgm:pt modelId="{87FEF26C-3A97-45DB-AD19-4B225BDB33C9}" type="pres">
      <dgm:prSet presAssocID="{3D277A2A-2C28-4737-863C-08DA5C8C06E2}" presName="node" presStyleLbl="node1" presStyleIdx="0" presStyleCnt="3" custRadScaleRad="99551" custRadScaleInc="3027">
        <dgm:presLayoutVars>
          <dgm:bulletEnabled val="1"/>
        </dgm:presLayoutVars>
      </dgm:prSet>
      <dgm:spPr/>
    </dgm:pt>
    <dgm:pt modelId="{AD3BB42A-0450-4225-83E8-15140F24D4FA}" type="pres">
      <dgm:prSet presAssocID="{9EB107A4-588B-4F29-A0F9-9FE94833A99F}" presName="sibTrans" presStyleLbl="sibTrans2D1" presStyleIdx="0" presStyleCnt="3"/>
      <dgm:spPr/>
    </dgm:pt>
    <dgm:pt modelId="{1C3782F3-70D5-4EE1-B465-818D5E7ED6B9}" type="pres">
      <dgm:prSet presAssocID="{9EB107A4-588B-4F29-A0F9-9FE94833A99F}" presName="connectorText" presStyleLbl="sibTrans2D1" presStyleIdx="0" presStyleCnt="3"/>
      <dgm:spPr/>
    </dgm:pt>
    <dgm:pt modelId="{37AF4133-114D-454E-BD88-8D2A466D37B6}" type="pres">
      <dgm:prSet presAssocID="{4477B342-16B0-4CEE-8936-C4676F1E9C23}" presName="node" presStyleLbl="node1" presStyleIdx="1" presStyleCnt="3" custRadScaleRad="102988" custRadScaleInc="-1062">
        <dgm:presLayoutVars>
          <dgm:bulletEnabled val="1"/>
        </dgm:presLayoutVars>
      </dgm:prSet>
      <dgm:spPr/>
    </dgm:pt>
    <dgm:pt modelId="{35E4CC76-2BC5-4A58-AC16-EFAF8FCD25B7}" type="pres">
      <dgm:prSet presAssocID="{A8F4568D-C467-47BC-9AD6-A40C43001F10}" presName="sibTrans" presStyleLbl="sibTrans2D1" presStyleIdx="1" presStyleCnt="3"/>
      <dgm:spPr/>
    </dgm:pt>
    <dgm:pt modelId="{E9E8DDE2-F33A-481E-988B-50D963F5D8BD}" type="pres">
      <dgm:prSet presAssocID="{A8F4568D-C467-47BC-9AD6-A40C43001F10}" presName="connectorText" presStyleLbl="sibTrans2D1" presStyleIdx="1" presStyleCnt="3"/>
      <dgm:spPr/>
    </dgm:pt>
    <dgm:pt modelId="{50A12E2B-B2CE-431C-9878-3735354CAA3B}" type="pres">
      <dgm:prSet presAssocID="{83361499-4289-4AB2-A94D-C27269D78AF7}" presName="node" presStyleLbl="node1" presStyleIdx="2" presStyleCnt="3" custRadScaleRad="97538" custRadScaleInc="-1967">
        <dgm:presLayoutVars>
          <dgm:bulletEnabled val="1"/>
        </dgm:presLayoutVars>
      </dgm:prSet>
      <dgm:spPr/>
    </dgm:pt>
    <dgm:pt modelId="{425FB0A1-19A9-4FF6-8702-CBB15DEE32C8}" type="pres">
      <dgm:prSet presAssocID="{7E504AF5-4053-42B5-BFC9-51D843771135}" presName="sibTrans" presStyleLbl="sibTrans2D1" presStyleIdx="2" presStyleCnt="3"/>
      <dgm:spPr/>
    </dgm:pt>
    <dgm:pt modelId="{69588464-088F-4039-A2EF-5569C7EF87C1}" type="pres">
      <dgm:prSet presAssocID="{7E504AF5-4053-42B5-BFC9-51D843771135}" presName="connectorText" presStyleLbl="sibTrans2D1" presStyleIdx="2" presStyleCnt="3"/>
      <dgm:spPr/>
    </dgm:pt>
  </dgm:ptLst>
  <dgm:cxnLst>
    <dgm:cxn modelId="{6CCDEB31-506E-48ED-A856-2941C7AE2C59}" type="presOf" srcId="{83361499-4289-4AB2-A94D-C27269D78AF7}" destId="{50A12E2B-B2CE-431C-9878-3735354CAA3B}" srcOrd="0" destOrd="0" presId="urn:microsoft.com/office/officeart/2005/8/layout/cycle2"/>
    <dgm:cxn modelId="{5486BA63-A32B-4800-A54F-D6835F2E3684}" srcId="{50B0D611-6A5E-45FE-AF00-9D84238FDEC3}" destId="{83361499-4289-4AB2-A94D-C27269D78AF7}" srcOrd="2" destOrd="0" parTransId="{228F7AD0-3C32-4A4F-9372-34DCDA45D79D}" sibTransId="{7E504AF5-4053-42B5-BFC9-51D843771135}"/>
    <dgm:cxn modelId="{52F0B852-E300-4BEE-9743-1BA1C5A28B25}" type="presOf" srcId="{9EB107A4-588B-4F29-A0F9-9FE94833A99F}" destId="{AD3BB42A-0450-4225-83E8-15140F24D4FA}" srcOrd="0" destOrd="0" presId="urn:microsoft.com/office/officeart/2005/8/layout/cycle2"/>
    <dgm:cxn modelId="{B5167873-75F2-4989-B248-E2C997D6E2FB}" type="presOf" srcId="{A8F4568D-C467-47BC-9AD6-A40C43001F10}" destId="{35E4CC76-2BC5-4A58-AC16-EFAF8FCD25B7}" srcOrd="0" destOrd="0" presId="urn:microsoft.com/office/officeart/2005/8/layout/cycle2"/>
    <dgm:cxn modelId="{8FAEF689-142A-4DA2-A69A-096772DFAB7A}" srcId="{50B0D611-6A5E-45FE-AF00-9D84238FDEC3}" destId="{3D277A2A-2C28-4737-863C-08DA5C8C06E2}" srcOrd="0" destOrd="0" parTransId="{6125F74A-BDFD-4865-B322-02D8C990D55E}" sibTransId="{9EB107A4-588B-4F29-A0F9-9FE94833A99F}"/>
    <dgm:cxn modelId="{D7604A8A-ECB5-46F7-9B9F-8684BD07986D}" type="presOf" srcId="{9EB107A4-588B-4F29-A0F9-9FE94833A99F}" destId="{1C3782F3-70D5-4EE1-B465-818D5E7ED6B9}" srcOrd="1" destOrd="0" presId="urn:microsoft.com/office/officeart/2005/8/layout/cycle2"/>
    <dgm:cxn modelId="{5DDD7095-7811-4721-BFC8-FA9F7F132798}" type="presOf" srcId="{50B0D611-6A5E-45FE-AF00-9D84238FDEC3}" destId="{D52BBDE9-2AFB-40DD-BE0B-B09667505AFC}" srcOrd="0" destOrd="0" presId="urn:microsoft.com/office/officeart/2005/8/layout/cycle2"/>
    <dgm:cxn modelId="{B45CF2B7-B57C-44B8-BAD9-058CB6046C59}" type="presOf" srcId="{4477B342-16B0-4CEE-8936-C4676F1E9C23}" destId="{37AF4133-114D-454E-BD88-8D2A466D37B6}" srcOrd="0" destOrd="0" presId="urn:microsoft.com/office/officeart/2005/8/layout/cycle2"/>
    <dgm:cxn modelId="{88E1AEC1-7376-4F2E-9502-F733517C8432}" type="presOf" srcId="{A8F4568D-C467-47BC-9AD6-A40C43001F10}" destId="{E9E8DDE2-F33A-481E-988B-50D963F5D8BD}" srcOrd="1" destOrd="0" presId="urn:microsoft.com/office/officeart/2005/8/layout/cycle2"/>
    <dgm:cxn modelId="{F4D444CB-A91E-4496-96E3-EAF069ED0D9A}" srcId="{50B0D611-6A5E-45FE-AF00-9D84238FDEC3}" destId="{4477B342-16B0-4CEE-8936-C4676F1E9C23}" srcOrd="1" destOrd="0" parTransId="{B1233F3E-9164-4D8C-ABBE-2F22C23BEC74}" sibTransId="{A8F4568D-C467-47BC-9AD6-A40C43001F10}"/>
    <dgm:cxn modelId="{E6E971CE-8FFC-440F-AF00-8A15D7F9D13A}" type="presOf" srcId="{7E504AF5-4053-42B5-BFC9-51D843771135}" destId="{69588464-088F-4039-A2EF-5569C7EF87C1}" srcOrd="1" destOrd="0" presId="urn:microsoft.com/office/officeart/2005/8/layout/cycle2"/>
    <dgm:cxn modelId="{7D7B91D8-918B-4EC0-8E3B-95D253E5D8B0}" type="presOf" srcId="{3D277A2A-2C28-4737-863C-08DA5C8C06E2}" destId="{87FEF26C-3A97-45DB-AD19-4B225BDB33C9}" srcOrd="0" destOrd="0" presId="urn:microsoft.com/office/officeart/2005/8/layout/cycle2"/>
    <dgm:cxn modelId="{A5EB1DE3-0961-402C-A6BE-2BCBE2FF1DEF}" type="presOf" srcId="{7E504AF5-4053-42B5-BFC9-51D843771135}" destId="{425FB0A1-19A9-4FF6-8702-CBB15DEE32C8}" srcOrd="0" destOrd="0" presId="urn:microsoft.com/office/officeart/2005/8/layout/cycle2"/>
    <dgm:cxn modelId="{C641EBFB-1482-44B2-B4AD-844731544DFC}" type="presParOf" srcId="{D52BBDE9-2AFB-40DD-BE0B-B09667505AFC}" destId="{87FEF26C-3A97-45DB-AD19-4B225BDB33C9}" srcOrd="0" destOrd="0" presId="urn:microsoft.com/office/officeart/2005/8/layout/cycle2"/>
    <dgm:cxn modelId="{840A3A32-70CD-4D2C-835C-C0516DE237B9}" type="presParOf" srcId="{D52BBDE9-2AFB-40DD-BE0B-B09667505AFC}" destId="{AD3BB42A-0450-4225-83E8-15140F24D4FA}" srcOrd="1" destOrd="0" presId="urn:microsoft.com/office/officeart/2005/8/layout/cycle2"/>
    <dgm:cxn modelId="{6F6CD31B-4EC6-4186-BD2E-4856196B9AA4}" type="presParOf" srcId="{AD3BB42A-0450-4225-83E8-15140F24D4FA}" destId="{1C3782F3-70D5-4EE1-B465-818D5E7ED6B9}" srcOrd="0" destOrd="0" presId="urn:microsoft.com/office/officeart/2005/8/layout/cycle2"/>
    <dgm:cxn modelId="{533D0A61-EDE1-4DC2-9441-9B694A692B14}" type="presParOf" srcId="{D52BBDE9-2AFB-40DD-BE0B-B09667505AFC}" destId="{37AF4133-114D-454E-BD88-8D2A466D37B6}" srcOrd="2" destOrd="0" presId="urn:microsoft.com/office/officeart/2005/8/layout/cycle2"/>
    <dgm:cxn modelId="{DE4D6E67-1E38-4204-9FA4-EA82A9CC8E06}" type="presParOf" srcId="{D52BBDE9-2AFB-40DD-BE0B-B09667505AFC}" destId="{35E4CC76-2BC5-4A58-AC16-EFAF8FCD25B7}" srcOrd="3" destOrd="0" presId="urn:microsoft.com/office/officeart/2005/8/layout/cycle2"/>
    <dgm:cxn modelId="{C76E48FD-0131-4499-8EA8-601812AF39DE}" type="presParOf" srcId="{35E4CC76-2BC5-4A58-AC16-EFAF8FCD25B7}" destId="{E9E8DDE2-F33A-481E-988B-50D963F5D8BD}" srcOrd="0" destOrd="0" presId="urn:microsoft.com/office/officeart/2005/8/layout/cycle2"/>
    <dgm:cxn modelId="{C82683B8-7DF1-4721-B937-5669031661BC}" type="presParOf" srcId="{D52BBDE9-2AFB-40DD-BE0B-B09667505AFC}" destId="{50A12E2B-B2CE-431C-9878-3735354CAA3B}" srcOrd="4" destOrd="0" presId="urn:microsoft.com/office/officeart/2005/8/layout/cycle2"/>
    <dgm:cxn modelId="{7B58C7C4-9C8C-4DD9-8897-CB769600657E}" type="presParOf" srcId="{D52BBDE9-2AFB-40DD-BE0B-B09667505AFC}" destId="{425FB0A1-19A9-4FF6-8702-CBB15DEE32C8}" srcOrd="5" destOrd="0" presId="urn:microsoft.com/office/officeart/2005/8/layout/cycle2"/>
    <dgm:cxn modelId="{34B11695-949F-4159-A4B9-3B1EB33C839E}" type="presParOf" srcId="{425FB0A1-19A9-4FF6-8702-CBB15DEE32C8}" destId="{69588464-088F-4039-A2EF-5569C7EF87C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0D611-6A5E-45FE-AF00-9D84238FDEC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277A2A-2C28-4737-863C-08DA5C8C06E2}">
      <dgm:prSet/>
      <dgm:spPr/>
      <dgm:t>
        <a:bodyPr/>
        <a:lstStyle/>
        <a:p>
          <a:r>
            <a:rPr lang="en-US" dirty="0"/>
            <a:t>Monitor activity</a:t>
          </a:r>
        </a:p>
      </dgm:t>
    </dgm:pt>
    <dgm:pt modelId="{6125F74A-BDFD-4865-B322-02D8C990D55E}" type="parTrans" cxnId="{8FAEF689-142A-4DA2-A69A-096772DFAB7A}">
      <dgm:prSet/>
      <dgm:spPr/>
      <dgm:t>
        <a:bodyPr/>
        <a:lstStyle/>
        <a:p>
          <a:endParaRPr lang="en-US"/>
        </a:p>
      </dgm:t>
    </dgm:pt>
    <dgm:pt modelId="{9EB107A4-588B-4F29-A0F9-9FE94833A99F}" type="sibTrans" cxnId="{8FAEF689-142A-4DA2-A69A-096772DFAB7A}">
      <dgm:prSet/>
      <dgm:spPr/>
      <dgm:t>
        <a:bodyPr/>
        <a:lstStyle/>
        <a:p>
          <a:endParaRPr lang="en-US"/>
        </a:p>
      </dgm:t>
    </dgm:pt>
    <dgm:pt modelId="{4477B342-16B0-4CEE-8936-C4676F1E9C23}">
      <dgm:prSet/>
      <dgm:spPr/>
      <dgm:t>
        <a:bodyPr/>
        <a:lstStyle/>
        <a:p>
          <a:r>
            <a:rPr lang="en-US" dirty="0"/>
            <a:t>Analyze activity</a:t>
          </a:r>
        </a:p>
      </dgm:t>
    </dgm:pt>
    <dgm:pt modelId="{B1233F3E-9164-4D8C-ABBE-2F22C23BEC74}" type="parTrans" cxnId="{F4D444CB-A91E-4496-96E3-EAF069ED0D9A}">
      <dgm:prSet/>
      <dgm:spPr/>
      <dgm:t>
        <a:bodyPr/>
        <a:lstStyle/>
        <a:p>
          <a:endParaRPr lang="en-US"/>
        </a:p>
      </dgm:t>
    </dgm:pt>
    <dgm:pt modelId="{A8F4568D-C467-47BC-9AD6-A40C43001F10}" type="sibTrans" cxnId="{F4D444CB-A91E-4496-96E3-EAF069ED0D9A}">
      <dgm:prSet/>
      <dgm:spPr/>
      <dgm:t>
        <a:bodyPr/>
        <a:lstStyle/>
        <a:p>
          <a:endParaRPr lang="en-US"/>
        </a:p>
      </dgm:t>
    </dgm:pt>
    <dgm:pt modelId="{83361499-4289-4AB2-A94D-C27269D78AF7}">
      <dgm:prSet/>
      <dgm:spPr>
        <a:solidFill>
          <a:schemeClr val="accent2"/>
        </a:solidFill>
      </dgm:spPr>
      <dgm:t>
        <a:bodyPr/>
        <a:lstStyle/>
        <a:p>
          <a:r>
            <a:rPr lang="en-US" b="1" u="sng" dirty="0"/>
            <a:t>Block connection </a:t>
          </a:r>
          <a:r>
            <a:rPr lang="en-US" dirty="0"/>
            <a:t> if activity is suspicious</a:t>
          </a:r>
        </a:p>
      </dgm:t>
    </dgm:pt>
    <dgm:pt modelId="{228F7AD0-3C32-4A4F-9372-34DCDA45D79D}" type="parTrans" cxnId="{5486BA63-A32B-4800-A54F-D6835F2E3684}">
      <dgm:prSet/>
      <dgm:spPr/>
      <dgm:t>
        <a:bodyPr/>
        <a:lstStyle/>
        <a:p>
          <a:endParaRPr lang="en-US"/>
        </a:p>
      </dgm:t>
    </dgm:pt>
    <dgm:pt modelId="{7E504AF5-4053-42B5-BFC9-51D843771135}" type="sibTrans" cxnId="{5486BA63-A32B-4800-A54F-D6835F2E3684}">
      <dgm:prSet/>
      <dgm:spPr/>
      <dgm:t>
        <a:bodyPr/>
        <a:lstStyle/>
        <a:p>
          <a:endParaRPr lang="en-US"/>
        </a:p>
      </dgm:t>
    </dgm:pt>
    <dgm:pt modelId="{D52BBDE9-2AFB-40DD-BE0B-B09667505AFC}" type="pres">
      <dgm:prSet presAssocID="{50B0D611-6A5E-45FE-AF00-9D84238FDEC3}" presName="cycle" presStyleCnt="0">
        <dgm:presLayoutVars>
          <dgm:dir/>
          <dgm:resizeHandles val="exact"/>
        </dgm:presLayoutVars>
      </dgm:prSet>
      <dgm:spPr/>
    </dgm:pt>
    <dgm:pt modelId="{87FEF26C-3A97-45DB-AD19-4B225BDB33C9}" type="pres">
      <dgm:prSet presAssocID="{3D277A2A-2C28-4737-863C-08DA5C8C06E2}" presName="node" presStyleLbl="node1" presStyleIdx="0" presStyleCnt="3" custRadScaleRad="99551" custRadScaleInc="3027">
        <dgm:presLayoutVars>
          <dgm:bulletEnabled val="1"/>
        </dgm:presLayoutVars>
      </dgm:prSet>
      <dgm:spPr/>
    </dgm:pt>
    <dgm:pt modelId="{AD3BB42A-0450-4225-83E8-15140F24D4FA}" type="pres">
      <dgm:prSet presAssocID="{9EB107A4-588B-4F29-A0F9-9FE94833A99F}" presName="sibTrans" presStyleLbl="sibTrans2D1" presStyleIdx="0" presStyleCnt="3"/>
      <dgm:spPr/>
    </dgm:pt>
    <dgm:pt modelId="{1C3782F3-70D5-4EE1-B465-818D5E7ED6B9}" type="pres">
      <dgm:prSet presAssocID="{9EB107A4-588B-4F29-A0F9-9FE94833A99F}" presName="connectorText" presStyleLbl="sibTrans2D1" presStyleIdx="0" presStyleCnt="3"/>
      <dgm:spPr/>
    </dgm:pt>
    <dgm:pt modelId="{37AF4133-114D-454E-BD88-8D2A466D37B6}" type="pres">
      <dgm:prSet presAssocID="{4477B342-16B0-4CEE-8936-C4676F1E9C23}" presName="node" presStyleLbl="node1" presStyleIdx="1" presStyleCnt="3" custRadScaleRad="102988" custRadScaleInc="-1062">
        <dgm:presLayoutVars>
          <dgm:bulletEnabled val="1"/>
        </dgm:presLayoutVars>
      </dgm:prSet>
      <dgm:spPr/>
    </dgm:pt>
    <dgm:pt modelId="{35E4CC76-2BC5-4A58-AC16-EFAF8FCD25B7}" type="pres">
      <dgm:prSet presAssocID="{A8F4568D-C467-47BC-9AD6-A40C43001F10}" presName="sibTrans" presStyleLbl="sibTrans2D1" presStyleIdx="1" presStyleCnt="3"/>
      <dgm:spPr/>
    </dgm:pt>
    <dgm:pt modelId="{E9E8DDE2-F33A-481E-988B-50D963F5D8BD}" type="pres">
      <dgm:prSet presAssocID="{A8F4568D-C467-47BC-9AD6-A40C43001F10}" presName="connectorText" presStyleLbl="sibTrans2D1" presStyleIdx="1" presStyleCnt="3"/>
      <dgm:spPr/>
    </dgm:pt>
    <dgm:pt modelId="{50A12E2B-B2CE-431C-9878-3735354CAA3B}" type="pres">
      <dgm:prSet presAssocID="{83361499-4289-4AB2-A94D-C27269D78AF7}" presName="node" presStyleLbl="node1" presStyleIdx="2" presStyleCnt="3" custRadScaleRad="97538" custRadScaleInc="-1967">
        <dgm:presLayoutVars>
          <dgm:bulletEnabled val="1"/>
        </dgm:presLayoutVars>
      </dgm:prSet>
      <dgm:spPr/>
    </dgm:pt>
    <dgm:pt modelId="{425FB0A1-19A9-4FF6-8702-CBB15DEE32C8}" type="pres">
      <dgm:prSet presAssocID="{7E504AF5-4053-42B5-BFC9-51D843771135}" presName="sibTrans" presStyleLbl="sibTrans2D1" presStyleIdx="2" presStyleCnt="3"/>
      <dgm:spPr/>
    </dgm:pt>
    <dgm:pt modelId="{69588464-088F-4039-A2EF-5569C7EF87C1}" type="pres">
      <dgm:prSet presAssocID="{7E504AF5-4053-42B5-BFC9-51D843771135}" presName="connectorText" presStyleLbl="sibTrans2D1" presStyleIdx="2" presStyleCnt="3"/>
      <dgm:spPr/>
    </dgm:pt>
  </dgm:ptLst>
  <dgm:cxnLst>
    <dgm:cxn modelId="{6CCDEB31-506E-48ED-A856-2941C7AE2C59}" type="presOf" srcId="{83361499-4289-4AB2-A94D-C27269D78AF7}" destId="{50A12E2B-B2CE-431C-9878-3735354CAA3B}" srcOrd="0" destOrd="0" presId="urn:microsoft.com/office/officeart/2005/8/layout/cycle2"/>
    <dgm:cxn modelId="{5486BA63-A32B-4800-A54F-D6835F2E3684}" srcId="{50B0D611-6A5E-45FE-AF00-9D84238FDEC3}" destId="{83361499-4289-4AB2-A94D-C27269D78AF7}" srcOrd="2" destOrd="0" parTransId="{228F7AD0-3C32-4A4F-9372-34DCDA45D79D}" sibTransId="{7E504AF5-4053-42B5-BFC9-51D843771135}"/>
    <dgm:cxn modelId="{52F0B852-E300-4BEE-9743-1BA1C5A28B25}" type="presOf" srcId="{9EB107A4-588B-4F29-A0F9-9FE94833A99F}" destId="{AD3BB42A-0450-4225-83E8-15140F24D4FA}" srcOrd="0" destOrd="0" presId="urn:microsoft.com/office/officeart/2005/8/layout/cycle2"/>
    <dgm:cxn modelId="{B5167873-75F2-4989-B248-E2C997D6E2FB}" type="presOf" srcId="{A8F4568D-C467-47BC-9AD6-A40C43001F10}" destId="{35E4CC76-2BC5-4A58-AC16-EFAF8FCD25B7}" srcOrd="0" destOrd="0" presId="urn:microsoft.com/office/officeart/2005/8/layout/cycle2"/>
    <dgm:cxn modelId="{8FAEF689-142A-4DA2-A69A-096772DFAB7A}" srcId="{50B0D611-6A5E-45FE-AF00-9D84238FDEC3}" destId="{3D277A2A-2C28-4737-863C-08DA5C8C06E2}" srcOrd="0" destOrd="0" parTransId="{6125F74A-BDFD-4865-B322-02D8C990D55E}" sibTransId="{9EB107A4-588B-4F29-A0F9-9FE94833A99F}"/>
    <dgm:cxn modelId="{D7604A8A-ECB5-46F7-9B9F-8684BD07986D}" type="presOf" srcId="{9EB107A4-588B-4F29-A0F9-9FE94833A99F}" destId="{1C3782F3-70D5-4EE1-B465-818D5E7ED6B9}" srcOrd="1" destOrd="0" presId="urn:microsoft.com/office/officeart/2005/8/layout/cycle2"/>
    <dgm:cxn modelId="{5DDD7095-7811-4721-BFC8-FA9F7F132798}" type="presOf" srcId="{50B0D611-6A5E-45FE-AF00-9D84238FDEC3}" destId="{D52BBDE9-2AFB-40DD-BE0B-B09667505AFC}" srcOrd="0" destOrd="0" presId="urn:microsoft.com/office/officeart/2005/8/layout/cycle2"/>
    <dgm:cxn modelId="{B45CF2B7-B57C-44B8-BAD9-058CB6046C59}" type="presOf" srcId="{4477B342-16B0-4CEE-8936-C4676F1E9C23}" destId="{37AF4133-114D-454E-BD88-8D2A466D37B6}" srcOrd="0" destOrd="0" presId="urn:microsoft.com/office/officeart/2005/8/layout/cycle2"/>
    <dgm:cxn modelId="{88E1AEC1-7376-4F2E-9502-F733517C8432}" type="presOf" srcId="{A8F4568D-C467-47BC-9AD6-A40C43001F10}" destId="{E9E8DDE2-F33A-481E-988B-50D963F5D8BD}" srcOrd="1" destOrd="0" presId="urn:microsoft.com/office/officeart/2005/8/layout/cycle2"/>
    <dgm:cxn modelId="{F4D444CB-A91E-4496-96E3-EAF069ED0D9A}" srcId="{50B0D611-6A5E-45FE-AF00-9D84238FDEC3}" destId="{4477B342-16B0-4CEE-8936-C4676F1E9C23}" srcOrd="1" destOrd="0" parTransId="{B1233F3E-9164-4D8C-ABBE-2F22C23BEC74}" sibTransId="{A8F4568D-C467-47BC-9AD6-A40C43001F10}"/>
    <dgm:cxn modelId="{E6E971CE-8FFC-440F-AF00-8A15D7F9D13A}" type="presOf" srcId="{7E504AF5-4053-42B5-BFC9-51D843771135}" destId="{69588464-088F-4039-A2EF-5569C7EF87C1}" srcOrd="1" destOrd="0" presId="urn:microsoft.com/office/officeart/2005/8/layout/cycle2"/>
    <dgm:cxn modelId="{7D7B91D8-918B-4EC0-8E3B-95D253E5D8B0}" type="presOf" srcId="{3D277A2A-2C28-4737-863C-08DA5C8C06E2}" destId="{87FEF26C-3A97-45DB-AD19-4B225BDB33C9}" srcOrd="0" destOrd="0" presId="urn:microsoft.com/office/officeart/2005/8/layout/cycle2"/>
    <dgm:cxn modelId="{A5EB1DE3-0961-402C-A6BE-2BCBE2FF1DEF}" type="presOf" srcId="{7E504AF5-4053-42B5-BFC9-51D843771135}" destId="{425FB0A1-19A9-4FF6-8702-CBB15DEE32C8}" srcOrd="0" destOrd="0" presId="urn:microsoft.com/office/officeart/2005/8/layout/cycle2"/>
    <dgm:cxn modelId="{C641EBFB-1482-44B2-B4AD-844731544DFC}" type="presParOf" srcId="{D52BBDE9-2AFB-40DD-BE0B-B09667505AFC}" destId="{87FEF26C-3A97-45DB-AD19-4B225BDB33C9}" srcOrd="0" destOrd="0" presId="urn:microsoft.com/office/officeart/2005/8/layout/cycle2"/>
    <dgm:cxn modelId="{840A3A32-70CD-4D2C-835C-C0516DE237B9}" type="presParOf" srcId="{D52BBDE9-2AFB-40DD-BE0B-B09667505AFC}" destId="{AD3BB42A-0450-4225-83E8-15140F24D4FA}" srcOrd="1" destOrd="0" presId="urn:microsoft.com/office/officeart/2005/8/layout/cycle2"/>
    <dgm:cxn modelId="{6F6CD31B-4EC6-4186-BD2E-4856196B9AA4}" type="presParOf" srcId="{AD3BB42A-0450-4225-83E8-15140F24D4FA}" destId="{1C3782F3-70D5-4EE1-B465-818D5E7ED6B9}" srcOrd="0" destOrd="0" presId="urn:microsoft.com/office/officeart/2005/8/layout/cycle2"/>
    <dgm:cxn modelId="{533D0A61-EDE1-4DC2-9441-9B694A692B14}" type="presParOf" srcId="{D52BBDE9-2AFB-40DD-BE0B-B09667505AFC}" destId="{37AF4133-114D-454E-BD88-8D2A466D37B6}" srcOrd="2" destOrd="0" presId="urn:microsoft.com/office/officeart/2005/8/layout/cycle2"/>
    <dgm:cxn modelId="{DE4D6E67-1E38-4204-9FA4-EA82A9CC8E06}" type="presParOf" srcId="{D52BBDE9-2AFB-40DD-BE0B-B09667505AFC}" destId="{35E4CC76-2BC5-4A58-AC16-EFAF8FCD25B7}" srcOrd="3" destOrd="0" presId="urn:microsoft.com/office/officeart/2005/8/layout/cycle2"/>
    <dgm:cxn modelId="{C76E48FD-0131-4499-8EA8-601812AF39DE}" type="presParOf" srcId="{35E4CC76-2BC5-4A58-AC16-EFAF8FCD25B7}" destId="{E9E8DDE2-F33A-481E-988B-50D963F5D8BD}" srcOrd="0" destOrd="0" presId="urn:microsoft.com/office/officeart/2005/8/layout/cycle2"/>
    <dgm:cxn modelId="{C82683B8-7DF1-4721-B937-5669031661BC}" type="presParOf" srcId="{D52BBDE9-2AFB-40DD-BE0B-B09667505AFC}" destId="{50A12E2B-B2CE-431C-9878-3735354CAA3B}" srcOrd="4" destOrd="0" presId="urn:microsoft.com/office/officeart/2005/8/layout/cycle2"/>
    <dgm:cxn modelId="{7B58C7C4-9C8C-4DD9-8897-CB769600657E}" type="presParOf" srcId="{D52BBDE9-2AFB-40DD-BE0B-B09667505AFC}" destId="{425FB0A1-19A9-4FF6-8702-CBB15DEE32C8}" srcOrd="5" destOrd="0" presId="urn:microsoft.com/office/officeart/2005/8/layout/cycle2"/>
    <dgm:cxn modelId="{34B11695-949F-4159-A4B9-3B1EB33C839E}" type="presParOf" srcId="{425FB0A1-19A9-4FF6-8702-CBB15DEE32C8}" destId="{69588464-088F-4039-A2EF-5569C7EF87C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EF26C-3A97-45DB-AD19-4B225BDB33C9}">
      <dsp:nvSpPr>
        <dsp:cNvPr id="0" name=""/>
        <dsp:cNvSpPr/>
      </dsp:nvSpPr>
      <dsp:spPr>
        <a:xfrm>
          <a:off x="3659470" y="6104"/>
          <a:ext cx="1351624" cy="1351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Monitor activity</a:t>
          </a:r>
        </a:p>
      </dsp:txBody>
      <dsp:txXfrm>
        <a:off x="3857411" y="204045"/>
        <a:ext cx="955742" cy="955742"/>
      </dsp:txXfrm>
    </dsp:sp>
    <dsp:sp modelId="{AD3BB42A-0450-4225-83E8-15140F24D4FA}">
      <dsp:nvSpPr>
        <dsp:cNvPr id="0" name=""/>
        <dsp:cNvSpPr/>
      </dsp:nvSpPr>
      <dsp:spPr>
        <a:xfrm rot="3595262">
          <a:off x="4659266" y="1320622"/>
          <a:ext cx="356106" cy="456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685910" y="1365634"/>
        <a:ext cx="249274" cy="273703"/>
      </dsp:txXfrm>
    </dsp:sp>
    <dsp:sp modelId="{37AF4133-114D-454E-BD88-8D2A466D37B6}">
      <dsp:nvSpPr>
        <dsp:cNvPr id="0" name=""/>
        <dsp:cNvSpPr/>
      </dsp:nvSpPr>
      <dsp:spPr>
        <a:xfrm>
          <a:off x="4673646" y="1757131"/>
          <a:ext cx="1351624" cy="1351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Analyze activity</a:t>
          </a:r>
        </a:p>
      </dsp:txBody>
      <dsp:txXfrm>
        <a:off x="4871587" y="1955072"/>
        <a:ext cx="955742" cy="955742"/>
      </dsp:txXfrm>
    </dsp:sp>
    <dsp:sp modelId="{35E4CC76-2BC5-4A58-AC16-EFAF8FCD25B7}">
      <dsp:nvSpPr>
        <dsp:cNvPr id="0" name=""/>
        <dsp:cNvSpPr/>
      </dsp:nvSpPr>
      <dsp:spPr>
        <a:xfrm rot="10800000">
          <a:off x="4166093" y="2204857"/>
          <a:ext cx="358670" cy="456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273694" y="2296092"/>
        <a:ext cx="251069" cy="273703"/>
      </dsp:txXfrm>
    </dsp:sp>
    <dsp:sp modelId="{50A12E2B-B2CE-431C-9878-3735354CAA3B}">
      <dsp:nvSpPr>
        <dsp:cNvPr id="0" name=""/>
        <dsp:cNvSpPr/>
      </dsp:nvSpPr>
      <dsp:spPr>
        <a:xfrm>
          <a:off x="2645284" y="1757131"/>
          <a:ext cx="1351624" cy="1351624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/>
            <a:t>Alert administrator </a:t>
          </a:r>
          <a:r>
            <a:rPr lang="en-US" sz="1100" kern="1200" dirty="0"/>
            <a:t>if activity is suspicious</a:t>
          </a:r>
        </a:p>
      </dsp:txBody>
      <dsp:txXfrm>
        <a:off x="2843225" y="1955072"/>
        <a:ext cx="955742" cy="955742"/>
      </dsp:txXfrm>
    </dsp:sp>
    <dsp:sp modelId="{425FB0A1-19A9-4FF6-8702-CBB15DEE32C8}">
      <dsp:nvSpPr>
        <dsp:cNvPr id="0" name=""/>
        <dsp:cNvSpPr/>
      </dsp:nvSpPr>
      <dsp:spPr>
        <a:xfrm rot="18004752">
          <a:off x="3645083" y="1338064"/>
          <a:ext cx="356109" cy="456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671727" y="1475522"/>
        <a:ext cx="249276" cy="273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EF26C-3A97-45DB-AD19-4B225BDB33C9}">
      <dsp:nvSpPr>
        <dsp:cNvPr id="0" name=""/>
        <dsp:cNvSpPr/>
      </dsp:nvSpPr>
      <dsp:spPr>
        <a:xfrm>
          <a:off x="3659470" y="6104"/>
          <a:ext cx="1351624" cy="1351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Monitor activity</a:t>
          </a:r>
        </a:p>
      </dsp:txBody>
      <dsp:txXfrm>
        <a:off x="3857411" y="204045"/>
        <a:ext cx="955742" cy="955742"/>
      </dsp:txXfrm>
    </dsp:sp>
    <dsp:sp modelId="{AD3BB42A-0450-4225-83E8-15140F24D4FA}">
      <dsp:nvSpPr>
        <dsp:cNvPr id="0" name=""/>
        <dsp:cNvSpPr/>
      </dsp:nvSpPr>
      <dsp:spPr>
        <a:xfrm rot="3595262">
          <a:off x="4659266" y="1320622"/>
          <a:ext cx="356106" cy="456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685910" y="1365634"/>
        <a:ext cx="249274" cy="273703"/>
      </dsp:txXfrm>
    </dsp:sp>
    <dsp:sp modelId="{37AF4133-114D-454E-BD88-8D2A466D37B6}">
      <dsp:nvSpPr>
        <dsp:cNvPr id="0" name=""/>
        <dsp:cNvSpPr/>
      </dsp:nvSpPr>
      <dsp:spPr>
        <a:xfrm>
          <a:off x="4673646" y="1757131"/>
          <a:ext cx="1351624" cy="1351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Analyze activity</a:t>
          </a:r>
        </a:p>
      </dsp:txBody>
      <dsp:txXfrm>
        <a:off x="4871587" y="1955072"/>
        <a:ext cx="955742" cy="955742"/>
      </dsp:txXfrm>
    </dsp:sp>
    <dsp:sp modelId="{35E4CC76-2BC5-4A58-AC16-EFAF8FCD25B7}">
      <dsp:nvSpPr>
        <dsp:cNvPr id="0" name=""/>
        <dsp:cNvSpPr/>
      </dsp:nvSpPr>
      <dsp:spPr>
        <a:xfrm rot="10800000">
          <a:off x="4166093" y="2204857"/>
          <a:ext cx="358670" cy="456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4273694" y="2296092"/>
        <a:ext cx="251069" cy="273703"/>
      </dsp:txXfrm>
    </dsp:sp>
    <dsp:sp modelId="{50A12E2B-B2CE-431C-9878-3735354CAA3B}">
      <dsp:nvSpPr>
        <dsp:cNvPr id="0" name=""/>
        <dsp:cNvSpPr/>
      </dsp:nvSpPr>
      <dsp:spPr>
        <a:xfrm>
          <a:off x="2645284" y="1757131"/>
          <a:ext cx="1351624" cy="1351624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sng" kern="1200" dirty="0"/>
            <a:t>Block connection </a:t>
          </a:r>
          <a:r>
            <a:rPr lang="en-US" sz="1300" kern="1200" dirty="0"/>
            <a:t> if activity is suspicious</a:t>
          </a:r>
        </a:p>
      </dsp:txBody>
      <dsp:txXfrm>
        <a:off x="2843225" y="1955072"/>
        <a:ext cx="955742" cy="955742"/>
      </dsp:txXfrm>
    </dsp:sp>
    <dsp:sp modelId="{425FB0A1-19A9-4FF6-8702-CBB15DEE32C8}">
      <dsp:nvSpPr>
        <dsp:cNvPr id="0" name=""/>
        <dsp:cNvSpPr/>
      </dsp:nvSpPr>
      <dsp:spPr>
        <a:xfrm rot="18004752">
          <a:off x="3645083" y="1338064"/>
          <a:ext cx="356109" cy="456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671727" y="1475522"/>
        <a:ext cx="249276" cy="273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CBD93-77AE-4C46-B170-926AFE18108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68895-D52A-49DD-B651-573FC56F9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how this could potentially cause safety equipment to fail.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68895-D52A-49DD-B651-573FC56F99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1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19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79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FB27-E1EA-4BB2-B2E9-61EC908403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nsf.gov/awardsearch/showAward?AWD_ID=1800929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hills@northweststate.ed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nl.northweststate.edu/cam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nsf.gov/awardsearch/showAward?AWD_ID=1800929" TargetMode="External"/><Relationship Id="rId4" Type="http://schemas.openxmlformats.org/officeDocument/2006/relationships/hyperlink" Target="mailto:mkwiatkowski@northweststat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4889-B301-4209-B207-AFB59DAAE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dirty="0"/>
              <a:t>Using IDS/IPS to Identify or Prevent Industrial Network Attacks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37F3B5-3BDE-4CBD-8E4F-B5061499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870" y="1111070"/>
            <a:ext cx="3765692" cy="3765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495A8-64AA-4EB8-B1E6-630E3753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83" y="821748"/>
            <a:ext cx="3053665" cy="898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06FBA-4B2D-40E6-A942-C4FFD910ACFB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5"/>
              </a:rPr>
              <a:t>1800929</a:t>
            </a:r>
            <a:endParaRPr lang="en-US" dirty="0"/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A168890D-7623-46A3-97F5-38D91D836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  <p:pic>
        <p:nvPicPr>
          <p:cNvPr id="4" name="Picture 3" descr="A black and white sign with a person in a circle&#10;&#10;Description automatically generated">
            <a:extLst>
              <a:ext uri="{FF2B5EF4-FFF2-40B4-BE49-F238E27FC236}">
                <a16:creationId xmlns:a16="http://schemas.microsoft.com/office/drawing/2014/main" id="{893DFD99-E79C-C974-A587-61DFCB8A22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0" y="474138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2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E07F-1B47-447A-BFCE-65629390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Based vs Anomaly Based IDS/IPS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B45896F6-DFA6-48AB-9C28-AA1D40E335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50888" y="2362200"/>
            <a:ext cx="8632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Row 1">
            <a:extLst>
              <a:ext uri="{FF2B5EF4-FFF2-40B4-BE49-F238E27FC236}">
                <a16:creationId xmlns:a16="http://schemas.microsoft.com/office/drawing/2014/main" id="{70E3E49D-32E2-4121-A471-9E853DF92321}"/>
              </a:ext>
            </a:extLst>
          </p:cNvPr>
          <p:cNvGrpSpPr/>
          <p:nvPr/>
        </p:nvGrpSpPr>
        <p:grpSpPr>
          <a:xfrm>
            <a:off x="758826" y="2757488"/>
            <a:ext cx="8597900" cy="665163"/>
            <a:chOff x="758826" y="2757488"/>
            <a:chExt cx="8597900" cy="665163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D8D65BF0-5183-423B-935B-2CE63AAA1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26" y="2757488"/>
              <a:ext cx="4298950" cy="639763"/>
            </a:xfrm>
            <a:prstGeom prst="rect">
              <a:avLst/>
            </a:prstGeom>
            <a:solidFill>
              <a:srgbClr val="DBE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47C66A7D-C9F8-4406-B282-DA8AE9FC7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6" y="2757488"/>
              <a:ext cx="4298950" cy="639763"/>
            </a:xfrm>
            <a:prstGeom prst="rect">
              <a:avLst/>
            </a:prstGeom>
            <a:solidFill>
              <a:srgbClr val="DBE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7DB751FD-DA66-46F7-BF8E-B00029DC5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1" y="2800350"/>
              <a:ext cx="3697288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Effective as soon as signatures are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2BDACB06-E6DA-4E7B-8F68-017DECEF3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1" y="3074988"/>
              <a:ext cx="98266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installed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8A154C7A-6A8C-47B2-9DBB-F8B5521A9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851" y="2800350"/>
              <a:ext cx="366395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Effective only after normal traffic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EE451992-BD85-4CC1-823E-079D5879B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851" y="3074988"/>
              <a:ext cx="315595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baseline has been established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Row 2">
            <a:extLst>
              <a:ext uri="{FF2B5EF4-FFF2-40B4-BE49-F238E27FC236}">
                <a16:creationId xmlns:a16="http://schemas.microsoft.com/office/drawing/2014/main" id="{C685EB03-BEF4-4CBD-A8E2-D36FE5021C18}"/>
              </a:ext>
            </a:extLst>
          </p:cNvPr>
          <p:cNvGrpSpPr/>
          <p:nvPr/>
        </p:nvGrpSpPr>
        <p:grpSpPr>
          <a:xfrm>
            <a:off x="758826" y="3397250"/>
            <a:ext cx="8597900" cy="665163"/>
            <a:chOff x="758826" y="3397250"/>
            <a:chExt cx="8597900" cy="665163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83D8F826-8FD4-4314-BA6A-7DE057A5C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26" y="3397250"/>
              <a:ext cx="4298950" cy="639763"/>
            </a:xfrm>
            <a:prstGeom prst="rect">
              <a:avLst/>
            </a:prstGeom>
            <a:solidFill>
              <a:srgbClr val="EEF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D15D991D-F196-4A33-88AF-610B6CA81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6" y="3397250"/>
              <a:ext cx="4298950" cy="639763"/>
            </a:xfrm>
            <a:prstGeom prst="rect">
              <a:avLst/>
            </a:prstGeom>
            <a:solidFill>
              <a:srgbClr val="EEF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C0DD9BD2-F767-4932-B7CC-4F24AA9E2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1" y="3440113"/>
              <a:ext cx="405765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Requires the regular downloading and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56794608-2755-4891-AE7A-331913662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1" y="3714750"/>
              <a:ext cx="238125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updating of signatures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C56FEA5E-9659-4A99-A6BC-72D2D2740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851" y="3440113"/>
              <a:ext cx="325120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Does not need require updates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Row 3">
            <a:extLst>
              <a:ext uri="{FF2B5EF4-FFF2-40B4-BE49-F238E27FC236}">
                <a16:creationId xmlns:a16="http://schemas.microsoft.com/office/drawing/2014/main" id="{64D045AA-1BD6-4938-A0B5-536CDEB2123B}"/>
              </a:ext>
            </a:extLst>
          </p:cNvPr>
          <p:cNvGrpSpPr/>
          <p:nvPr/>
        </p:nvGrpSpPr>
        <p:grpSpPr>
          <a:xfrm>
            <a:off x="758826" y="4037013"/>
            <a:ext cx="8597900" cy="390525"/>
            <a:chOff x="758826" y="4037013"/>
            <a:chExt cx="8597900" cy="390525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70FCDCE6-73B3-4FE2-9C58-1F28C829F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26" y="4037013"/>
              <a:ext cx="4298950" cy="371475"/>
            </a:xfrm>
            <a:prstGeom prst="rect">
              <a:avLst/>
            </a:prstGeom>
            <a:solidFill>
              <a:srgbClr val="DBE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317368DB-6238-4E06-8E18-8F74E9D47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6" y="4037013"/>
              <a:ext cx="4298950" cy="371475"/>
            </a:xfrm>
            <a:prstGeom prst="rect">
              <a:avLst/>
            </a:prstGeom>
            <a:solidFill>
              <a:srgbClr val="DBE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3679FDB0-6729-4ABE-A3A0-FF7DA8550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1" y="4081463"/>
              <a:ext cx="3360738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Effective against known attacks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5D29CBF-F556-48F0-8110-516D60FB2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851" y="4081463"/>
              <a:ext cx="3611563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Effective against unknown attacks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Table">
            <a:extLst>
              <a:ext uri="{FF2B5EF4-FFF2-40B4-BE49-F238E27FC236}">
                <a16:creationId xmlns:a16="http://schemas.microsoft.com/office/drawing/2014/main" id="{46112F11-0023-4D92-B392-0C5DE50F364F}"/>
              </a:ext>
            </a:extLst>
          </p:cNvPr>
          <p:cNvGrpSpPr/>
          <p:nvPr/>
        </p:nvGrpSpPr>
        <p:grpSpPr>
          <a:xfrm>
            <a:off x="752476" y="2379663"/>
            <a:ext cx="8610600" cy="2035175"/>
            <a:chOff x="752476" y="2379663"/>
            <a:chExt cx="8610600" cy="2035175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AF082185-04D5-4F27-BF8F-B72F84486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26" y="2386013"/>
              <a:ext cx="4298950" cy="371475"/>
            </a:xfrm>
            <a:prstGeom prst="rect">
              <a:avLst/>
            </a:prstGeom>
            <a:solidFill>
              <a:srgbClr val="90C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624FB0C3-FC81-46C2-9697-DF371245F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6" y="2386013"/>
              <a:ext cx="4298950" cy="371475"/>
            </a:xfrm>
            <a:prstGeom prst="rect">
              <a:avLst/>
            </a:prstGeom>
            <a:solidFill>
              <a:srgbClr val="90C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F7727889-F29E-4E2B-991A-AB9FA9E4E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7776" y="2379663"/>
              <a:ext cx="0" cy="203517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2E871503-87A3-4016-8D32-6DAE10C64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476" y="2757488"/>
              <a:ext cx="8610600" cy="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5AE1D6FA-6180-4859-BF83-8FFD39803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476" y="3397250"/>
              <a:ext cx="861060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3F09DD69-2FD6-4649-AD27-85918270F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476" y="4037013"/>
              <a:ext cx="861060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9CF0E8B4-662A-4A61-B78B-0586E77E6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6" y="2379663"/>
              <a:ext cx="0" cy="203517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A482A873-C442-49EA-A615-DF6E3A71C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6726" y="2379663"/>
              <a:ext cx="0" cy="203517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3846EF51-28E7-41F9-964D-57BF505AF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476" y="2386013"/>
              <a:ext cx="861060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D8C414F3-5B67-43FC-8313-D498F6045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476" y="4408488"/>
              <a:ext cx="861060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36FB901F-F918-4BB4-84D7-BE872D764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1" y="2430463"/>
              <a:ext cx="260985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rebuchet MS" panose="020B0603020202020204" pitchFamily="34" charset="0"/>
                </a:rPr>
                <a:t>Signature based IDS/IPS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CE6F4DFD-F0CC-4CEA-9004-6739871C1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851" y="2430463"/>
              <a:ext cx="1023938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rebuchet MS" panose="020B0603020202020204" pitchFamily="34" charset="0"/>
                </a:rPr>
                <a:t>Anomaly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79BB67A2-5918-4509-85DE-8F4C31058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7426" y="2430463"/>
              <a:ext cx="192088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rebuchet MS" panose="020B0603020202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2A06AFF1-A211-4770-8C04-29A5CD194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563" y="2430463"/>
              <a:ext cx="152876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Trebuchet MS" panose="020B0603020202020204" pitchFamily="34" charset="0"/>
                </a:rPr>
                <a:t>based IDS/IPS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3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F8A9E16-8A1E-4BD7-846C-3218B07E3E66}"/>
              </a:ext>
            </a:extLst>
          </p:cNvPr>
          <p:cNvGrpSpPr/>
          <p:nvPr/>
        </p:nvGrpSpPr>
        <p:grpSpPr>
          <a:xfrm>
            <a:off x="4570474" y="2853655"/>
            <a:ext cx="3968125" cy="1743447"/>
            <a:chOff x="4570474" y="2853655"/>
            <a:chExt cx="3968125" cy="174344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A55463-A01D-47BF-8BCD-FF7578660807}"/>
                </a:ext>
              </a:extLst>
            </p:cNvPr>
            <p:cNvSpPr/>
            <p:nvPr/>
          </p:nvSpPr>
          <p:spPr>
            <a:xfrm>
              <a:off x="4570474" y="3934691"/>
              <a:ext cx="1810707" cy="662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Line 19">
              <a:extLst>
                <a:ext uri="{FF2B5EF4-FFF2-40B4-BE49-F238E27FC236}">
                  <a16:creationId xmlns:a16="http://schemas.microsoft.com/office/drawing/2014/main" id="{6B157D57-1ECD-4A5C-8499-EE966357BA02}"/>
                </a:ext>
              </a:extLst>
            </p:cNvPr>
            <p:cNvSpPr/>
            <p:nvPr/>
          </p:nvSpPr>
          <p:spPr>
            <a:xfrm>
              <a:off x="6755784" y="2853655"/>
              <a:ext cx="1782815" cy="612648"/>
            </a:xfrm>
            <a:prstGeom prst="borderCallout1">
              <a:avLst>
                <a:gd name="adj1" fmla="val 59456"/>
                <a:gd name="adj2" fmla="val -10923"/>
                <a:gd name="adj3" fmla="val 153206"/>
                <a:gd name="adj4" fmla="val -424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Suspicious traffic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4F0FA6-4D18-497C-BB8C-F57464A4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21D6-D0FE-4786-98B0-B230691C9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false positive is said to have occurred when the system determines that normal activity is suspicious</a:t>
            </a:r>
          </a:p>
          <a:p>
            <a:pPr lvl="1"/>
            <a:r>
              <a:rPr lang="en-US" dirty="0"/>
              <a:t>Can prevent normal system functionality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243C84-C379-4D8F-B27B-E8299DDE512B}"/>
              </a:ext>
            </a:extLst>
          </p:cNvPr>
          <p:cNvGrpSpPr/>
          <p:nvPr/>
        </p:nvGrpSpPr>
        <p:grpSpPr>
          <a:xfrm>
            <a:off x="1156121" y="3189305"/>
            <a:ext cx="7997809" cy="2852057"/>
            <a:chOff x="1757344" y="2600920"/>
            <a:chExt cx="7997809" cy="28520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A79A16-589C-443F-8E0F-B7FE9EA33544}"/>
                </a:ext>
              </a:extLst>
            </p:cNvPr>
            <p:cNvGrpSpPr/>
            <p:nvPr/>
          </p:nvGrpSpPr>
          <p:grpSpPr>
            <a:xfrm>
              <a:off x="1757344" y="3643775"/>
              <a:ext cx="923652" cy="1052899"/>
              <a:chOff x="1757344" y="3643775"/>
              <a:chExt cx="923652" cy="1052899"/>
            </a:xfrm>
          </p:grpSpPr>
          <p:pic>
            <p:nvPicPr>
              <p:cNvPr id="17" name="Graphic 16" descr="Computer outline">
                <a:extLst>
                  <a:ext uri="{FF2B5EF4-FFF2-40B4-BE49-F238E27FC236}">
                    <a16:creationId xmlns:a16="http://schemas.microsoft.com/office/drawing/2014/main" id="{1FCCFDDB-2F57-4467-9E5C-EB3BFEE846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66596" y="364377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74EA10-28B2-40D1-A9A9-E560F5C3F048}"/>
                  </a:ext>
                </a:extLst>
              </p:cNvPr>
              <p:cNvSpPr txBox="1"/>
              <p:nvPr/>
            </p:nvSpPr>
            <p:spPr>
              <a:xfrm>
                <a:off x="1757344" y="4419675"/>
                <a:ext cx="9236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ICS System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63A741-5EDC-4311-B19C-A07E0986B426}"/>
                </a:ext>
              </a:extLst>
            </p:cNvPr>
            <p:cNvGrpSpPr/>
            <p:nvPr/>
          </p:nvGrpSpPr>
          <p:grpSpPr>
            <a:xfrm>
              <a:off x="4374500" y="3569749"/>
              <a:ext cx="914400" cy="1144589"/>
              <a:chOff x="4374501" y="3643775"/>
              <a:chExt cx="914400" cy="1144589"/>
            </a:xfrm>
          </p:grpSpPr>
          <p:pic>
            <p:nvPicPr>
              <p:cNvPr id="15" name="Graphic 14" descr="Wireless router outline">
                <a:extLst>
                  <a:ext uri="{FF2B5EF4-FFF2-40B4-BE49-F238E27FC236}">
                    <a16:creationId xmlns:a16="http://schemas.microsoft.com/office/drawing/2014/main" id="{C1BCEDCD-E174-4EA9-8F6A-B37D944C3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374501" y="364377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7ED0BA-0DCF-4DC1-A66B-A2871B310C00}"/>
                  </a:ext>
                </a:extLst>
              </p:cNvPr>
              <p:cNvSpPr txBox="1"/>
              <p:nvPr/>
            </p:nvSpPr>
            <p:spPr>
              <a:xfrm>
                <a:off x="4491704" y="4511365"/>
                <a:ext cx="679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IDS/IPS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CFF70B-5250-4BB5-A20A-F66EC39C1034}"/>
                </a:ext>
              </a:extLst>
            </p:cNvPr>
            <p:cNvGrpSpPr/>
            <p:nvPr/>
          </p:nvGrpSpPr>
          <p:grpSpPr>
            <a:xfrm>
              <a:off x="6903096" y="2600920"/>
              <a:ext cx="2852057" cy="2852057"/>
              <a:chOff x="6982407" y="2577517"/>
              <a:chExt cx="2852057" cy="2852057"/>
            </a:xfrm>
          </p:grpSpPr>
          <p:pic>
            <p:nvPicPr>
              <p:cNvPr id="13" name="Graphic 12" descr="Cloud outline">
                <a:extLst>
                  <a:ext uri="{FF2B5EF4-FFF2-40B4-BE49-F238E27FC236}">
                    <a16:creationId xmlns:a16="http://schemas.microsoft.com/office/drawing/2014/main" id="{D884D4E4-A738-4398-8316-AB870AB07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982407" y="2577517"/>
                <a:ext cx="2852057" cy="2852057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55BB41-AE10-4D83-B967-70BBDAD32DAF}"/>
                  </a:ext>
                </a:extLst>
              </p:cNvPr>
              <p:cNvSpPr txBox="1"/>
              <p:nvPr/>
            </p:nvSpPr>
            <p:spPr>
              <a:xfrm>
                <a:off x="7956471" y="4003545"/>
                <a:ext cx="7425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Internet</a:t>
                </a:r>
              </a:p>
            </p:txBody>
          </p:sp>
        </p:grp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C96497C8-2B9D-4ED0-A862-543B51368968}"/>
                </a:ext>
              </a:extLst>
            </p:cNvPr>
            <p:cNvSpPr/>
            <p:nvPr/>
          </p:nvSpPr>
          <p:spPr>
            <a:xfrm>
              <a:off x="2942635" y="3710924"/>
              <a:ext cx="1347839" cy="40831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Email to Google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CDF37B5-58F3-43BB-870F-EAA0FAF2F57B}"/>
                </a:ext>
              </a:extLst>
            </p:cNvPr>
            <p:cNvSpPr/>
            <p:nvPr/>
          </p:nvSpPr>
          <p:spPr>
            <a:xfrm>
              <a:off x="2942777" y="4215517"/>
              <a:ext cx="1347839" cy="40831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HTTPS to Yahoo</a:t>
              </a:r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F5F7E0AE-F0BC-4447-A46C-640C968D0210}"/>
                </a:ext>
              </a:extLst>
            </p:cNvPr>
            <p:cNvSpPr/>
            <p:nvPr/>
          </p:nvSpPr>
          <p:spPr>
            <a:xfrm>
              <a:off x="5348794" y="3519337"/>
              <a:ext cx="1494411" cy="383173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Email from Google</a:t>
              </a:r>
            </a:p>
          </p:txBody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63BCD204-6E76-48F8-85E2-AE95D1923987}"/>
                </a:ext>
              </a:extLst>
            </p:cNvPr>
            <p:cNvSpPr/>
            <p:nvPr/>
          </p:nvSpPr>
          <p:spPr>
            <a:xfrm>
              <a:off x="5348792" y="4074762"/>
              <a:ext cx="1494411" cy="383173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HTTPS from Yahoo</a:t>
              </a:r>
            </a:p>
          </p:txBody>
        </p:sp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CC20ABC2-EB06-458E-9AF6-399F97A2F362}"/>
                </a:ext>
              </a:extLst>
            </p:cNvPr>
            <p:cNvSpPr/>
            <p:nvPr/>
          </p:nvSpPr>
          <p:spPr>
            <a:xfrm>
              <a:off x="5348791" y="4641182"/>
              <a:ext cx="1494411" cy="383173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FTP from Darknet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3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2A35DBB-5AAE-4D94-83F8-2C4D5E3A5525}"/>
              </a:ext>
            </a:extLst>
          </p:cNvPr>
          <p:cNvGrpSpPr/>
          <p:nvPr/>
        </p:nvGrpSpPr>
        <p:grpSpPr>
          <a:xfrm>
            <a:off x="1942852" y="5111028"/>
            <a:ext cx="4427719" cy="1290879"/>
            <a:chOff x="1942852" y="5111028"/>
            <a:chExt cx="4427719" cy="129087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A55463-A01D-47BF-8BCD-FF7578660807}"/>
                </a:ext>
              </a:extLst>
            </p:cNvPr>
            <p:cNvSpPr/>
            <p:nvPr/>
          </p:nvSpPr>
          <p:spPr>
            <a:xfrm>
              <a:off x="4559864" y="5111028"/>
              <a:ext cx="1810707" cy="662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llout: Line 19">
              <a:extLst>
                <a:ext uri="{FF2B5EF4-FFF2-40B4-BE49-F238E27FC236}">
                  <a16:creationId xmlns:a16="http://schemas.microsoft.com/office/drawing/2014/main" id="{6B157D57-1ECD-4A5C-8499-EE966357BA02}"/>
                </a:ext>
              </a:extLst>
            </p:cNvPr>
            <p:cNvSpPr/>
            <p:nvPr/>
          </p:nvSpPr>
          <p:spPr>
            <a:xfrm>
              <a:off x="1942852" y="5789259"/>
              <a:ext cx="1782815" cy="612648"/>
            </a:xfrm>
            <a:prstGeom prst="borderCallout1">
              <a:avLst>
                <a:gd name="adj1" fmla="val 47018"/>
                <a:gd name="adj2" fmla="val 106082"/>
                <a:gd name="adj3" fmla="val -34916"/>
                <a:gd name="adj4" fmla="val 1407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Normal traffic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4F0FA6-4D18-497C-BB8C-F57464A4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Negatives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21D6-D0FE-4786-98B0-B230691C9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false negative is said to have occurred when the system determines that suspicious activity is normal</a:t>
            </a:r>
          </a:p>
          <a:p>
            <a:pPr lvl="1"/>
            <a:r>
              <a:rPr lang="en-US" dirty="0"/>
              <a:t>Can allow an attack to go undetected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243C84-C379-4D8F-B27B-E8299DDE512B}"/>
              </a:ext>
            </a:extLst>
          </p:cNvPr>
          <p:cNvGrpSpPr/>
          <p:nvPr/>
        </p:nvGrpSpPr>
        <p:grpSpPr>
          <a:xfrm>
            <a:off x="1156121" y="3189305"/>
            <a:ext cx="7997809" cy="2852057"/>
            <a:chOff x="1757344" y="2600920"/>
            <a:chExt cx="7997809" cy="28520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A79A16-589C-443F-8E0F-B7FE9EA33544}"/>
                </a:ext>
              </a:extLst>
            </p:cNvPr>
            <p:cNvGrpSpPr/>
            <p:nvPr/>
          </p:nvGrpSpPr>
          <p:grpSpPr>
            <a:xfrm>
              <a:off x="1757344" y="3643775"/>
              <a:ext cx="923652" cy="1052899"/>
              <a:chOff x="1757344" y="3643775"/>
              <a:chExt cx="923652" cy="1052899"/>
            </a:xfrm>
          </p:grpSpPr>
          <p:pic>
            <p:nvPicPr>
              <p:cNvPr id="17" name="Graphic 16" descr="Computer outline">
                <a:extLst>
                  <a:ext uri="{FF2B5EF4-FFF2-40B4-BE49-F238E27FC236}">
                    <a16:creationId xmlns:a16="http://schemas.microsoft.com/office/drawing/2014/main" id="{1FCCFDDB-2F57-4467-9E5C-EB3BFEE846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766596" y="364377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74EA10-28B2-40D1-A9A9-E560F5C3F048}"/>
                  </a:ext>
                </a:extLst>
              </p:cNvPr>
              <p:cNvSpPr txBox="1"/>
              <p:nvPr/>
            </p:nvSpPr>
            <p:spPr>
              <a:xfrm>
                <a:off x="1757344" y="4419675"/>
                <a:ext cx="9236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ICS System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63A741-5EDC-4311-B19C-A07E0986B426}"/>
                </a:ext>
              </a:extLst>
            </p:cNvPr>
            <p:cNvGrpSpPr/>
            <p:nvPr/>
          </p:nvGrpSpPr>
          <p:grpSpPr>
            <a:xfrm>
              <a:off x="4374500" y="3569749"/>
              <a:ext cx="914400" cy="1144589"/>
              <a:chOff x="4374501" y="3643775"/>
              <a:chExt cx="914400" cy="1144589"/>
            </a:xfrm>
          </p:grpSpPr>
          <p:pic>
            <p:nvPicPr>
              <p:cNvPr id="15" name="Graphic 14" descr="Wireless router outline">
                <a:extLst>
                  <a:ext uri="{FF2B5EF4-FFF2-40B4-BE49-F238E27FC236}">
                    <a16:creationId xmlns:a16="http://schemas.microsoft.com/office/drawing/2014/main" id="{C1BCEDCD-E174-4EA9-8F6A-B37D944C3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74501" y="364377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7ED0BA-0DCF-4DC1-A66B-A2871B310C00}"/>
                  </a:ext>
                </a:extLst>
              </p:cNvPr>
              <p:cNvSpPr txBox="1"/>
              <p:nvPr/>
            </p:nvSpPr>
            <p:spPr>
              <a:xfrm>
                <a:off x="4491704" y="4511365"/>
                <a:ext cx="679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IDS/IPS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CFF70B-5250-4BB5-A20A-F66EC39C1034}"/>
                </a:ext>
              </a:extLst>
            </p:cNvPr>
            <p:cNvGrpSpPr/>
            <p:nvPr/>
          </p:nvGrpSpPr>
          <p:grpSpPr>
            <a:xfrm>
              <a:off x="6903096" y="2600920"/>
              <a:ext cx="2852057" cy="2852057"/>
              <a:chOff x="6982407" y="2577517"/>
              <a:chExt cx="2852057" cy="2852057"/>
            </a:xfrm>
          </p:grpSpPr>
          <p:pic>
            <p:nvPicPr>
              <p:cNvPr id="13" name="Graphic 12" descr="Cloud outline">
                <a:extLst>
                  <a:ext uri="{FF2B5EF4-FFF2-40B4-BE49-F238E27FC236}">
                    <a16:creationId xmlns:a16="http://schemas.microsoft.com/office/drawing/2014/main" id="{D884D4E4-A738-4398-8316-AB870AB07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982407" y="2577517"/>
                <a:ext cx="2852057" cy="2852057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55BB41-AE10-4D83-B967-70BBDAD32DAF}"/>
                  </a:ext>
                </a:extLst>
              </p:cNvPr>
              <p:cNvSpPr txBox="1"/>
              <p:nvPr/>
            </p:nvSpPr>
            <p:spPr>
              <a:xfrm>
                <a:off x="7956471" y="4003545"/>
                <a:ext cx="7425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Internet</a:t>
                </a:r>
              </a:p>
            </p:txBody>
          </p:sp>
        </p:grp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C96497C8-2B9D-4ED0-A862-543B51368968}"/>
                </a:ext>
              </a:extLst>
            </p:cNvPr>
            <p:cNvSpPr/>
            <p:nvPr/>
          </p:nvSpPr>
          <p:spPr>
            <a:xfrm>
              <a:off x="2942635" y="3710924"/>
              <a:ext cx="1347839" cy="40831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Email to Google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CDF37B5-58F3-43BB-870F-EAA0FAF2F57B}"/>
                </a:ext>
              </a:extLst>
            </p:cNvPr>
            <p:cNvSpPr/>
            <p:nvPr/>
          </p:nvSpPr>
          <p:spPr>
            <a:xfrm>
              <a:off x="2942777" y="4215517"/>
              <a:ext cx="1347839" cy="40831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HTTPS to Yahoo</a:t>
              </a:r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F5F7E0AE-F0BC-4447-A46C-640C968D0210}"/>
                </a:ext>
              </a:extLst>
            </p:cNvPr>
            <p:cNvSpPr/>
            <p:nvPr/>
          </p:nvSpPr>
          <p:spPr>
            <a:xfrm>
              <a:off x="5348794" y="3519337"/>
              <a:ext cx="1494411" cy="383173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Email from Google</a:t>
              </a:r>
            </a:p>
          </p:txBody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63BCD204-6E76-48F8-85E2-AE95D1923987}"/>
                </a:ext>
              </a:extLst>
            </p:cNvPr>
            <p:cNvSpPr/>
            <p:nvPr/>
          </p:nvSpPr>
          <p:spPr>
            <a:xfrm>
              <a:off x="5348792" y="4074762"/>
              <a:ext cx="1494411" cy="383173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HTTPS from Yahoo</a:t>
              </a:r>
            </a:p>
          </p:txBody>
        </p:sp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CC20ABC2-EB06-458E-9AF6-399F97A2F362}"/>
                </a:ext>
              </a:extLst>
            </p:cNvPr>
            <p:cNvSpPr/>
            <p:nvPr/>
          </p:nvSpPr>
          <p:spPr>
            <a:xfrm>
              <a:off x="5348791" y="4641182"/>
              <a:ext cx="1494411" cy="383173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FTP from Darknet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8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94AE-9B13-CD7C-899D-532596D2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A8E7-A93B-834C-B5A6-51EA2053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further information go to </a:t>
            </a:r>
            <a:r>
              <a:rPr lang="en-US" dirty="0">
                <a:hlinkClick r:id="rId2"/>
              </a:rPr>
              <a:t>https://www.nl.northweststate.edu/camo</a:t>
            </a:r>
            <a:r>
              <a:rPr lang="en-US" dirty="0"/>
              <a:t> or contact:</a:t>
            </a:r>
          </a:p>
          <a:p>
            <a:pPr lvl="1"/>
            <a:r>
              <a:rPr lang="en-US" sz="1600" dirty="0"/>
              <a:t>Tony Hills – </a:t>
            </a:r>
            <a:r>
              <a:rPr lang="en-US" sz="1600" dirty="0">
                <a:hlinkClick r:id="rId3"/>
              </a:rPr>
              <a:t>thills@northweststate.edu</a:t>
            </a:r>
            <a:r>
              <a:rPr lang="en-US" sz="1600" dirty="0"/>
              <a:t> – 419-267-1354</a:t>
            </a:r>
          </a:p>
          <a:p>
            <a:pPr lvl="1"/>
            <a:r>
              <a:rPr lang="en-US" sz="1600"/>
              <a:t>Mike </a:t>
            </a:r>
            <a:r>
              <a:rPr lang="en-US" sz="1600" dirty="0"/>
              <a:t>Kwiatkowski – </a:t>
            </a:r>
            <a:r>
              <a:rPr lang="en-US" sz="1600" dirty="0">
                <a:hlinkClick r:id="rId4"/>
              </a:rPr>
              <a:t>mkwiatkowski@northweststate.edu</a:t>
            </a:r>
            <a:r>
              <a:rPr lang="en-US" sz="1600" dirty="0"/>
              <a:t> – 419-267-1231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7F330-2D96-6472-ABC4-69D3AD40F761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5"/>
              </a:rPr>
              <a:t>1800929</a:t>
            </a:r>
            <a:endParaRPr lang="en-US" dirty="0"/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83277D5D-F959-68E9-950E-830A9DF21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  <p:pic>
        <p:nvPicPr>
          <p:cNvPr id="6" name="Picture 5" descr="A black and white sign with a person in a circle&#10;&#10;Description automatically generated">
            <a:extLst>
              <a:ext uri="{FF2B5EF4-FFF2-40B4-BE49-F238E27FC236}">
                <a16:creationId xmlns:a16="http://schemas.microsoft.com/office/drawing/2014/main" id="{C33F7F10-E018-8B18-2621-45962FD188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0" y="474138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9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F6E7E-33C1-4DAB-811B-DDDA4B9E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0B39A-352B-44ED-B1D2-6BC119940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difference between an Intrusion Detection System (IDS) and an Intrusion Prevention System (IPS).</a:t>
            </a:r>
          </a:p>
          <a:p>
            <a:r>
              <a:rPr lang="en-US" dirty="0"/>
              <a:t>Discuss the usage cases that would make the use of an IDS more appropriate than the use of an IPS.</a:t>
            </a:r>
          </a:p>
          <a:p>
            <a:r>
              <a:rPr lang="en-US" dirty="0"/>
              <a:t>Describe how host and network-based IDS/IPS differ in functionality. </a:t>
            </a:r>
          </a:p>
          <a:p>
            <a:r>
              <a:rPr lang="en-US" dirty="0"/>
              <a:t>Describe how signature based and anomaly-based IDS/IPS differ in functionality. </a:t>
            </a:r>
          </a:p>
          <a:p>
            <a:r>
              <a:rPr lang="en-US" dirty="0"/>
              <a:t>Describe the difference between a false negative and a false positive.</a:t>
            </a:r>
          </a:p>
          <a:p>
            <a:r>
              <a:rPr lang="en-US" dirty="0"/>
              <a:t>Demonstrate how an IDS/IPS can be used to protect industrial devices such as PLCs or OPC servers.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3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2B62-646A-4385-9968-774B33AEB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Detection System (IDS)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40950-CCC8-4A58-BF29-2456D6B0F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813520"/>
          </a:xfrm>
        </p:spPr>
        <p:txBody>
          <a:bodyPr/>
          <a:lstStyle/>
          <a:p>
            <a:r>
              <a:rPr lang="en-US" dirty="0"/>
              <a:t>The purpose of an IDS is to identify potentially harmful network or system activity.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4374E7E-B4A8-4C8B-8B8F-2A8082066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83724"/>
              </p:ext>
            </p:extLst>
          </p:nvPr>
        </p:nvGraphicFramePr>
        <p:xfrm>
          <a:off x="677334" y="3134068"/>
          <a:ext cx="8596668" cy="310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8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FEF26C-3A97-45DB-AD19-4B225BDB3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3BB42A-0450-4225-83E8-15140F24D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AF4133-114D-454E-BD88-8D2A466D3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E4CC76-2BC5-4A58-AC16-EFAF8FCD2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A12E2B-B2CE-431C-9878-3735354CA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5FB0A1-19A9-4FF6-8702-CBB15DEE3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2B62-646A-4385-9968-774B33AEB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Prevention System (IPS)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40950-CCC8-4A58-BF29-2456D6B0F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813520"/>
          </a:xfrm>
        </p:spPr>
        <p:txBody>
          <a:bodyPr/>
          <a:lstStyle/>
          <a:p>
            <a:r>
              <a:rPr lang="en-US" dirty="0"/>
              <a:t>The purpose of an IPS is to prevent potentially harmful network or system activity.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816DE70-D903-463F-8641-3AA769F40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769323"/>
              </p:ext>
            </p:extLst>
          </p:nvPr>
        </p:nvGraphicFramePr>
        <p:xfrm>
          <a:off x="677334" y="3134068"/>
          <a:ext cx="8596668" cy="310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03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FEF26C-3A97-45DB-AD19-4B225BDB3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3BB42A-0450-4225-83E8-15140F24D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AF4133-114D-454E-BD88-8D2A466D3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E4CC76-2BC5-4A58-AC16-EFAF8FCD2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A12E2B-B2CE-431C-9878-3735354CA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5FB0A1-19A9-4FF6-8702-CBB15DEE3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FBB8A6-A52A-4139-B993-135E77534A9A}"/>
              </a:ext>
            </a:extLst>
          </p:cNvPr>
          <p:cNvGrpSpPr/>
          <p:nvPr/>
        </p:nvGrpSpPr>
        <p:grpSpPr>
          <a:xfrm>
            <a:off x="766563" y="2983838"/>
            <a:ext cx="6770310" cy="3270452"/>
            <a:chOff x="766563" y="2983838"/>
            <a:chExt cx="6770310" cy="327045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FCC3496-6F8B-45F2-9DDD-AC90450F2FEF}"/>
                </a:ext>
              </a:extLst>
            </p:cNvPr>
            <p:cNvSpPr/>
            <p:nvPr/>
          </p:nvSpPr>
          <p:spPr>
            <a:xfrm>
              <a:off x="2493818" y="2983838"/>
              <a:ext cx="5043055" cy="1136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Line 9">
              <a:extLst>
                <a:ext uri="{FF2B5EF4-FFF2-40B4-BE49-F238E27FC236}">
                  <a16:creationId xmlns:a16="http://schemas.microsoft.com/office/drawing/2014/main" id="{56249C68-791B-4BEB-97AC-51DC5561B222}"/>
                </a:ext>
              </a:extLst>
            </p:cNvPr>
            <p:cNvSpPr/>
            <p:nvPr/>
          </p:nvSpPr>
          <p:spPr>
            <a:xfrm>
              <a:off x="766563" y="5339890"/>
              <a:ext cx="1647899" cy="914400"/>
            </a:xfrm>
            <a:prstGeom prst="borderCallout1">
              <a:avLst>
                <a:gd name="adj1" fmla="val -17614"/>
                <a:gd name="adj2" fmla="val 56684"/>
                <a:gd name="adj3" fmla="val -120833"/>
                <a:gd name="adj4" fmla="val 1281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All Systems Protected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8BF7DE-1470-41B4-B492-CA6067EB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Based IDS/IPS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9DC8-69E5-44AC-9975-93E360881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based IDS/IPS systems are installed at the boundary between networks and provide protection to multiple systems simultaneously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42C9CD-B9DB-46CC-9B57-9020446E74C6}"/>
              </a:ext>
            </a:extLst>
          </p:cNvPr>
          <p:cNvGrpSpPr/>
          <p:nvPr/>
        </p:nvGrpSpPr>
        <p:grpSpPr>
          <a:xfrm>
            <a:off x="4239491" y="4100975"/>
            <a:ext cx="5568307" cy="1607589"/>
            <a:chOff x="4239491" y="4100975"/>
            <a:chExt cx="5568307" cy="1607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C9DEE7-19F5-4451-94B5-D6EB6216F331}"/>
                </a:ext>
              </a:extLst>
            </p:cNvPr>
            <p:cNvSpPr/>
            <p:nvPr/>
          </p:nvSpPr>
          <p:spPr>
            <a:xfrm>
              <a:off x="4239491" y="4895764"/>
              <a:ext cx="1597891" cy="812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llout: Line 12">
              <a:extLst>
                <a:ext uri="{FF2B5EF4-FFF2-40B4-BE49-F238E27FC236}">
                  <a16:creationId xmlns:a16="http://schemas.microsoft.com/office/drawing/2014/main" id="{E69C0A52-E9CA-42B7-9D05-B357F1A07E8A}"/>
                </a:ext>
              </a:extLst>
            </p:cNvPr>
            <p:cNvSpPr/>
            <p:nvPr/>
          </p:nvSpPr>
          <p:spPr>
            <a:xfrm>
              <a:off x="8159899" y="4100975"/>
              <a:ext cx="1647899" cy="914400"/>
            </a:xfrm>
            <a:prstGeom prst="borderCallout1">
              <a:avLst>
                <a:gd name="adj1" fmla="val 53093"/>
                <a:gd name="adj2" fmla="val -11136"/>
                <a:gd name="adj3" fmla="val 124622"/>
                <a:gd name="adj4" fmla="val -1324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IDS/IPS at network boundary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20C287F-8A75-45EC-BF6D-DF5C2741E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222" y="2983838"/>
            <a:ext cx="4465813" cy="370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1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0C281DB-36B5-4211-B22F-8E1DA21FE3D9}"/>
              </a:ext>
            </a:extLst>
          </p:cNvPr>
          <p:cNvGrpSpPr/>
          <p:nvPr/>
        </p:nvGrpSpPr>
        <p:grpSpPr>
          <a:xfrm>
            <a:off x="6383045" y="2867487"/>
            <a:ext cx="3359804" cy="1287263"/>
            <a:chOff x="6383045" y="2867487"/>
            <a:chExt cx="3359804" cy="128726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1C4C16-D8A6-494B-BFC6-2940E45DAB8F}"/>
                </a:ext>
              </a:extLst>
            </p:cNvPr>
            <p:cNvSpPr/>
            <p:nvPr/>
          </p:nvSpPr>
          <p:spPr>
            <a:xfrm>
              <a:off x="6383045" y="2867487"/>
              <a:ext cx="976543" cy="1287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llout: Line 9">
              <a:extLst>
                <a:ext uri="{FF2B5EF4-FFF2-40B4-BE49-F238E27FC236}">
                  <a16:creationId xmlns:a16="http://schemas.microsoft.com/office/drawing/2014/main" id="{D9342F8E-85F4-4264-A989-8E10DAE346F9}"/>
                </a:ext>
              </a:extLst>
            </p:cNvPr>
            <p:cNvSpPr/>
            <p:nvPr/>
          </p:nvSpPr>
          <p:spPr>
            <a:xfrm>
              <a:off x="8242522" y="3080984"/>
              <a:ext cx="1500327" cy="1019991"/>
            </a:xfrm>
            <a:prstGeom prst="borderCallout1">
              <a:avLst>
                <a:gd name="adj1" fmla="val 47472"/>
                <a:gd name="adj2" fmla="val -10700"/>
                <a:gd name="adj3" fmla="val 36778"/>
                <a:gd name="adj4" fmla="val -525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IDS/IPS installed on host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52E32BC-0641-4552-AFE7-7E420515E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222" y="2983838"/>
            <a:ext cx="4465813" cy="3704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870300-5E4B-45A2-B488-A99CCB14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Based IDS/IPS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6FDF0-7488-4ACB-A245-C7E9B145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based IDS/IPS systems are installed on, and protect, individual hosts 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71A7CA03-2F0F-4F8E-BDD0-311B349C1E5B}"/>
              </a:ext>
            </a:extLst>
          </p:cNvPr>
          <p:cNvSpPr/>
          <p:nvPr/>
        </p:nvSpPr>
        <p:spPr>
          <a:xfrm>
            <a:off x="8016349" y="4331164"/>
            <a:ext cx="1346430" cy="1189608"/>
          </a:xfrm>
          <a:prstGeom prst="borderCallout1">
            <a:avLst>
              <a:gd name="adj1" fmla="val 18750"/>
              <a:gd name="adj2" fmla="val -8333"/>
              <a:gd name="adj3" fmla="val -19589"/>
              <a:gd name="adj4" fmla="val -50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Individual host protected</a:t>
            </a:r>
          </a:p>
        </p:txBody>
      </p:sp>
    </p:spTree>
    <p:extLst>
      <p:ext uri="{BB962C8B-B14F-4D97-AF65-F5344CB8AC3E}">
        <p14:creationId xmlns:p14="http://schemas.microsoft.com/office/powerpoint/2010/main" val="34184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Row 4">
            <a:extLst>
              <a:ext uri="{FF2B5EF4-FFF2-40B4-BE49-F238E27FC236}">
                <a16:creationId xmlns:a16="http://schemas.microsoft.com/office/drawing/2014/main" id="{2256092C-9170-48A2-A692-7A941DB871FE}"/>
              </a:ext>
            </a:extLst>
          </p:cNvPr>
          <p:cNvGrpSpPr/>
          <p:nvPr/>
        </p:nvGrpSpPr>
        <p:grpSpPr>
          <a:xfrm>
            <a:off x="685800" y="3952876"/>
            <a:ext cx="8596312" cy="661988"/>
            <a:chOff x="685800" y="3952876"/>
            <a:chExt cx="8596312" cy="661988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1BBFB557-20DD-4690-BF14-D1A6E273A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3952876"/>
              <a:ext cx="4298950" cy="639763"/>
            </a:xfrm>
            <a:prstGeom prst="rect">
              <a:avLst/>
            </a:prstGeom>
            <a:solidFill>
              <a:srgbClr val="EEF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BDE5DA29-307B-4482-B318-AC79BB14E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750" y="3952876"/>
              <a:ext cx="4297362" cy="639763"/>
            </a:xfrm>
            <a:prstGeom prst="rect">
              <a:avLst/>
            </a:prstGeom>
            <a:solidFill>
              <a:srgbClr val="EEF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890FDE9D-BEDD-4C92-A2FA-FFB35706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" y="3995738"/>
              <a:ext cx="3781425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Can provide only generic protection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4">
              <a:extLst>
                <a:ext uri="{FF2B5EF4-FFF2-40B4-BE49-F238E27FC236}">
                  <a16:creationId xmlns:a16="http://schemas.microsoft.com/office/drawing/2014/main" id="{C1B1DA41-83D6-45AB-A805-21BC21B68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5" y="3995738"/>
              <a:ext cx="3551237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Can be highly customized for the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5">
              <a:extLst>
                <a:ext uri="{FF2B5EF4-FFF2-40B4-BE49-F238E27FC236}">
                  <a16:creationId xmlns:a16="http://schemas.microsoft.com/office/drawing/2014/main" id="{FAB9D6C4-6FC2-4BE7-97C8-D90A28FB1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5" y="4270376"/>
              <a:ext cx="2509837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system being protected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Row 3">
            <a:extLst>
              <a:ext uri="{FF2B5EF4-FFF2-40B4-BE49-F238E27FC236}">
                <a16:creationId xmlns:a16="http://schemas.microsoft.com/office/drawing/2014/main" id="{A5659545-7F7B-4669-8768-0B525EC9BAC7}"/>
              </a:ext>
            </a:extLst>
          </p:cNvPr>
          <p:cNvGrpSpPr/>
          <p:nvPr/>
        </p:nvGrpSpPr>
        <p:grpSpPr>
          <a:xfrm>
            <a:off x="685800" y="3311526"/>
            <a:ext cx="8596312" cy="663575"/>
            <a:chOff x="685800" y="3311526"/>
            <a:chExt cx="8596312" cy="663575"/>
          </a:xfrm>
        </p:grpSpPr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7F51BFC6-5E85-40A0-A250-2D66BBCCD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3311526"/>
              <a:ext cx="4298950" cy="641350"/>
            </a:xfrm>
            <a:prstGeom prst="rect">
              <a:avLst/>
            </a:prstGeom>
            <a:solidFill>
              <a:srgbClr val="DBE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A349CFB3-FFFA-4916-A1AD-E1238AA8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750" y="3311526"/>
              <a:ext cx="4297362" cy="641350"/>
            </a:xfrm>
            <a:prstGeom prst="rect">
              <a:avLst/>
            </a:prstGeom>
            <a:solidFill>
              <a:srgbClr val="DBE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4A47C1F0-3200-4884-9D4A-ED0F2F041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" y="3355976"/>
              <a:ext cx="3475037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Can monitor only network traffic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B1760B67-B571-4A77-9993-122CFCD21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5" y="3355976"/>
              <a:ext cx="4010025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Can monitor both system activity and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73035C66-5B45-4283-8538-B80B3CAD5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5" y="3630613"/>
              <a:ext cx="1655762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network traffic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Row 2">
            <a:extLst>
              <a:ext uri="{FF2B5EF4-FFF2-40B4-BE49-F238E27FC236}">
                <a16:creationId xmlns:a16="http://schemas.microsoft.com/office/drawing/2014/main" id="{035D094F-6C05-4017-A936-814654CA5915}"/>
              </a:ext>
            </a:extLst>
          </p:cNvPr>
          <p:cNvGrpSpPr/>
          <p:nvPr/>
        </p:nvGrpSpPr>
        <p:grpSpPr>
          <a:xfrm>
            <a:off x="685800" y="2940051"/>
            <a:ext cx="8596312" cy="388938"/>
            <a:chOff x="685800" y="2940051"/>
            <a:chExt cx="8596312" cy="388938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0B015EFC-BA0A-491B-9677-DA417C8ED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2940051"/>
              <a:ext cx="4298950" cy="371475"/>
            </a:xfrm>
            <a:prstGeom prst="rect">
              <a:avLst/>
            </a:prstGeom>
            <a:solidFill>
              <a:srgbClr val="EEF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17DB046F-6AAF-4EB7-AE21-35BA9097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750" y="2940051"/>
              <a:ext cx="4297362" cy="371475"/>
            </a:xfrm>
            <a:prstGeom prst="rect">
              <a:avLst/>
            </a:prstGeom>
            <a:solidFill>
              <a:srgbClr val="EEF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B78121E6-8759-4E11-AD94-675C9626C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" y="2984501"/>
              <a:ext cx="2741612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Protects multiple systems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7BD5DADF-0B40-4790-A421-DEADE5B76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5" y="2984501"/>
              <a:ext cx="2570162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Protects a single system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Row 1">
            <a:extLst>
              <a:ext uri="{FF2B5EF4-FFF2-40B4-BE49-F238E27FC236}">
                <a16:creationId xmlns:a16="http://schemas.microsoft.com/office/drawing/2014/main" id="{26C1BD55-9F67-48B0-9CB7-A1F41CDE7327}"/>
              </a:ext>
            </a:extLst>
          </p:cNvPr>
          <p:cNvGrpSpPr/>
          <p:nvPr/>
        </p:nvGrpSpPr>
        <p:grpSpPr>
          <a:xfrm>
            <a:off x="685800" y="2568576"/>
            <a:ext cx="8596312" cy="388938"/>
            <a:chOff x="685800" y="2568576"/>
            <a:chExt cx="8596312" cy="388938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C9F20DF-6E2F-4CF6-ABD8-99F4B9B52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2568576"/>
              <a:ext cx="4298950" cy="371475"/>
            </a:xfrm>
            <a:prstGeom prst="rect">
              <a:avLst/>
            </a:prstGeom>
            <a:solidFill>
              <a:srgbClr val="DBE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BE1FDA0D-F62A-4D29-A55C-4E2ED1ABE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750" y="2568576"/>
              <a:ext cx="4297362" cy="371475"/>
            </a:xfrm>
            <a:prstGeom prst="rect">
              <a:avLst/>
            </a:prstGeom>
            <a:solidFill>
              <a:srgbClr val="DBE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370DCA53-9CED-4FD0-BAF9-EE74F55FE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" y="2613026"/>
              <a:ext cx="3135312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Installed and configured once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8226DAE3-9903-4425-B01F-9845FA533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5" y="2613026"/>
              <a:ext cx="3911600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anose="020B0603020202020204" pitchFamily="34" charset="0"/>
                </a:rPr>
                <a:t>Installed and configured at each host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324519-9A13-43B7-B4E9-CEA5CED8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based vs Network Based IDS/IPS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17AF0609-0193-461D-BD12-E669D680EE3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7863" y="2173288"/>
            <a:ext cx="8631237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CF52591-2254-4390-A39D-EA6C2E17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97101"/>
            <a:ext cx="4298950" cy="371475"/>
          </a:xfrm>
          <a:prstGeom prst="rect">
            <a:avLst/>
          </a:prstGeom>
          <a:solidFill>
            <a:srgbClr val="90C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4DE23A6-4646-439A-A3C7-34AD03BB7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2197101"/>
            <a:ext cx="4297362" cy="371475"/>
          </a:xfrm>
          <a:prstGeom prst="rect">
            <a:avLst/>
          </a:prstGeom>
          <a:solidFill>
            <a:srgbClr val="90C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627520B8-4D60-48F6-B7A3-057D6C066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0" y="2190751"/>
            <a:ext cx="0" cy="240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D6AA7A13-7242-4BF2-9C59-319835E08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450" y="2568576"/>
            <a:ext cx="8609012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8A086622-F874-4288-97C5-155A4E4F1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450" y="2940051"/>
            <a:ext cx="860901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F99F2DD7-D7BE-4FC0-9421-723930CD7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450" y="3311526"/>
            <a:ext cx="860901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CD638AED-FC96-4D35-926C-EBD79A5C3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450" y="3952876"/>
            <a:ext cx="860901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8A4A4D34-BD70-4C29-81A4-8BDAF0E32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190751"/>
            <a:ext cx="0" cy="240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D02C7376-1FED-4ADE-9ABA-C98A9041F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82113" y="2192338"/>
            <a:ext cx="0" cy="24066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116F1FBC-C783-425D-9476-86CBBE3A0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450" y="2197101"/>
            <a:ext cx="860901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8583CF44-E36E-4814-A7CC-E2997C908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450" y="4592638"/>
            <a:ext cx="860901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A8C83EAD-2615-43FA-91F9-F719C523D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2241551"/>
            <a:ext cx="17018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Network based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60A55B60-711B-48FE-8D13-21CC8C29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241551"/>
            <a:ext cx="12668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Host based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B884-689D-4181-B9E2-CDC1D3C1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Based IDS/IPS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32B8C-E0D8-4F14-930D-FD6B1AF2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Signature based IDS/IPS systems identify suspicious activity based on predetermined patterns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D3B77-9C8F-48E4-86E2-D797000C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63" y="3641839"/>
            <a:ext cx="8176209" cy="11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5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2789B27-4D3F-48A4-9E69-A310C9AFBD4A}"/>
              </a:ext>
            </a:extLst>
          </p:cNvPr>
          <p:cNvGrpSpPr/>
          <p:nvPr/>
        </p:nvGrpSpPr>
        <p:grpSpPr>
          <a:xfrm>
            <a:off x="4750437" y="4238600"/>
            <a:ext cx="4001239" cy="1624675"/>
            <a:chOff x="4750437" y="4238600"/>
            <a:chExt cx="4001239" cy="162467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C55C8BF-1D71-4D1F-A4B7-98B7D903A5FB}"/>
                </a:ext>
              </a:extLst>
            </p:cNvPr>
            <p:cNvSpPr/>
            <p:nvPr/>
          </p:nvSpPr>
          <p:spPr>
            <a:xfrm>
              <a:off x="4750437" y="4238600"/>
              <a:ext cx="1693505" cy="660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llout: Line 23">
              <a:extLst>
                <a:ext uri="{FF2B5EF4-FFF2-40B4-BE49-F238E27FC236}">
                  <a16:creationId xmlns:a16="http://schemas.microsoft.com/office/drawing/2014/main" id="{5E95C412-9A13-41FE-AFBA-21247733791B}"/>
                </a:ext>
              </a:extLst>
            </p:cNvPr>
            <p:cNvSpPr/>
            <p:nvPr/>
          </p:nvSpPr>
          <p:spPr>
            <a:xfrm>
              <a:off x="7269018" y="4948875"/>
              <a:ext cx="1482658" cy="914400"/>
            </a:xfrm>
            <a:prstGeom prst="borderCallout1">
              <a:avLst>
                <a:gd name="adj1" fmla="val 68245"/>
                <a:gd name="adj2" fmla="val -9579"/>
                <a:gd name="adj3" fmla="val -11742"/>
                <a:gd name="adj4" fmla="val -582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Unusual traffic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89A0E9-D155-427B-A31D-A2685FAE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Anomaly Based IDS/IPS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5489-40A6-4736-8B26-1C5718C4E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Anomaly-based IDS/IPS systems identify suspicious activity based on it being different from normal activity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C38623-EE47-4EBB-8BB2-0442436B2D74}"/>
              </a:ext>
            </a:extLst>
          </p:cNvPr>
          <p:cNvGrpSpPr/>
          <p:nvPr/>
        </p:nvGrpSpPr>
        <p:grpSpPr>
          <a:xfrm>
            <a:off x="1276193" y="2323829"/>
            <a:ext cx="7997809" cy="2852057"/>
            <a:chOff x="1757344" y="2600920"/>
            <a:chExt cx="7997809" cy="285205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A9C7F7-73BB-4C9E-A2EF-973070123354}"/>
                </a:ext>
              </a:extLst>
            </p:cNvPr>
            <p:cNvGrpSpPr/>
            <p:nvPr/>
          </p:nvGrpSpPr>
          <p:grpSpPr>
            <a:xfrm>
              <a:off x="1757344" y="3643775"/>
              <a:ext cx="923652" cy="1052899"/>
              <a:chOff x="1757344" y="3643775"/>
              <a:chExt cx="923652" cy="1052899"/>
            </a:xfrm>
          </p:grpSpPr>
          <p:pic>
            <p:nvPicPr>
              <p:cNvPr id="7" name="Graphic 6" descr="Computer outline">
                <a:extLst>
                  <a:ext uri="{FF2B5EF4-FFF2-40B4-BE49-F238E27FC236}">
                    <a16:creationId xmlns:a16="http://schemas.microsoft.com/office/drawing/2014/main" id="{867639EA-687B-4194-BD27-FD44BBFAA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766596" y="364377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F83583-D404-4839-BE73-4D9CABF2905B}"/>
                  </a:ext>
                </a:extLst>
              </p:cNvPr>
              <p:cNvSpPr txBox="1"/>
              <p:nvPr/>
            </p:nvSpPr>
            <p:spPr>
              <a:xfrm>
                <a:off x="1757344" y="4419675"/>
                <a:ext cx="9236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ICS System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3EAE65-CBA4-44B6-8424-BE371A2C7DB3}"/>
                </a:ext>
              </a:extLst>
            </p:cNvPr>
            <p:cNvGrpSpPr/>
            <p:nvPr/>
          </p:nvGrpSpPr>
          <p:grpSpPr>
            <a:xfrm>
              <a:off x="4374500" y="3569749"/>
              <a:ext cx="914400" cy="1144589"/>
              <a:chOff x="4374501" y="3643775"/>
              <a:chExt cx="914400" cy="1144589"/>
            </a:xfrm>
          </p:grpSpPr>
          <p:pic>
            <p:nvPicPr>
              <p:cNvPr id="9" name="Graphic 8" descr="Wireless router outline">
                <a:extLst>
                  <a:ext uri="{FF2B5EF4-FFF2-40B4-BE49-F238E27FC236}">
                    <a16:creationId xmlns:a16="http://schemas.microsoft.com/office/drawing/2014/main" id="{4B504739-44D6-48F1-9093-1876DDCFB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74501" y="364377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B7EE40-FB46-401C-A6DD-5E228AAD2F2B}"/>
                  </a:ext>
                </a:extLst>
              </p:cNvPr>
              <p:cNvSpPr txBox="1"/>
              <p:nvPr/>
            </p:nvSpPr>
            <p:spPr>
              <a:xfrm>
                <a:off x="4491704" y="4511365"/>
                <a:ext cx="679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IDS/IPS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530A2C-C031-4F32-8381-EAA1F400CE12}"/>
                </a:ext>
              </a:extLst>
            </p:cNvPr>
            <p:cNvGrpSpPr/>
            <p:nvPr/>
          </p:nvGrpSpPr>
          <p:grpSpPr>
            <a:xfrm>
              <a:off x="6903096" y="2600920"/>
              <a:ext cx="2852057" cy="2852057"/>
              <a:chOff x="6982407" y="2577517"/>
              <a:chExt cx="2852057" cy="2852057"/>
            </a:xfrm>
          </p:grpSpPr>
          <p:pic>
            <p:nvPicPr>
              <p:cNvPr id="5" name="Graphic 4" descr="Cloud outline">
                <a:extLst>
                  <a:ext uri="{FF2B5EF4-FFF2-40B4-BE49-F238E27FC236}">
                    <a16:creationId xmlns:a16="http://schemas.microsoft.com/office/drawing/2014/main" id="{D4AF1D47-01B1-47D3-AEA8-050DA0319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982407" y="2577517"/>
                <a:ext cx="2852057" cy="2852057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F46D3C-C6C4-478A-A440-4F14FD6F85A0}"/>
                  </a:ext>
                </a:extLst>
              </p:cNvPr>
              <p:cNvSpPr txBox="1"/>
              <p:nvPr/>
            </p:nvSpPr>
            <p:spPr>
              <a:xfrm>
                <a:off x="7956471" y="4003545"/>
                <a:ext cx="7425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Internet</a:t>
                </a:r>
              </a:p>
            </p:txBody>
          </p:sp>
        </p:grp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0378C34-CCBF-4C5B-9FFD-DDCAF6CE63E0}"/>
                </a:ext>
              </a:extLst>
            </p:cNvPr>
            <p:cNvSpPr/>
            <p:nvPr/>
          </p:nvSpPr>
          <p:spPr>
            <a:xfrm>
              <a:off x="2942635" y="3710924"/>
              <a:ext cx="1347839" cy="40831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Email to Google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B0DEEEC3-64FE-4342-B6B0-930E9F10483B}"/>
                </a:ext>
              </a:extLst>
            </p:cNvPr>
            <p:cNvSpPr/>
            <p:nvPr/>
          </p:nvSpPr>
          <p:spPr>
            <a:xfrm>
              <a:off x="2942777" y="4215517"/>
              <a:ext cx="1347839" cy="40831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Web to Yahoo</a:t>
              </a:r>
            </a:p>
          </p:txBody>
        </p:sp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62007DAD-66BC-4CBA-9D9D-85F11C67B9CB}"/>
                </a:ext>
              </a:extLst>
            </p:cNvPr>
            <p:cNvSpPr/>
            <p:nvPr/>
          </p:nvSpPr>
          <p:spPr>
            <a:xfrm>
              <a:off x="5348794" y="3519337"/>
              <a:ext cx="1494411" cy="383173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Email from Google</a:t>
              </a:r>
            </a:p>
          </p:txBody>
        </p:sp>
        <p:sp>
          <p:nvSpPr>
            <p:cNvPr id="20" name="Arrow: Left 19">
              <a:extLst>
                <a:ext uri="{FF2B5EF4-FFF2-40B4-BE49-F238E27FC236}">
                  <a16:creationId xmlns:a16="http://schemas.microsoft.com/office/drawing/2014/main" id="{95A976DB-854D-43EC-85C2-4BA1356E9653}"/>
                </a:ext>
              </a:extLst>
            </p:cNvPr>
            <p:cNvSpPr/>
            <p:nvPr/>
          </p:nvSpPr>
          <p:spPr>
            <a:xfrm>
              <a:off x="5348792" y="4074762"/>
              <a:ext cx="1494411" cy="383173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Web from Yahoo</a:t>
              </a:r>
            </a:p>
          </p:txBody>
        </p:sp>
        <p:sp>
          <p:nvSpPr>
            <p:cNvPr id="21" name="Arrow: Left 20">
              <a:extLst>
                <a:ext uri="{FF2B5EF4-FFF2-40B4-BE49-F238E27FC236}">
                  <a16:creationId xmlns:a16="http://schemas.microsoft.com/office/drawing/2014/main" id="{5840C1C3-61CC-4533-B764-1937FF8775F1}"/>
                </a:ext>
              </a:extLst>
            </p:cNvPr>
            <p:cNvSpPr/>
            <p:nvPr/>
          </p:nvSpPr>
          <p:spPr>
            <a:xfrm>
              <a:off x="5348791" y="4641182"/>
              <a:ext cx="1494411" cy="383173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FTP from Darknet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668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590</Words>
  <Application>Microsoft Office PowerPoint</Application>
  <PresentationFormat>Widescreen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Using IDS/IPS to Identify or Prevent Industrial Network Attacks</vt:lpstr>
      <vt:lpstr>Objectives</vt:lpstr>
      <vt:lpstr>Intrusion Detection System (IDS) Basics</vt:lpstr>
      <vt:lpstr>Intrusion Prevention System (IPS) Basics</vt:lpstr>
      <vt:lpstr>Network Based IDS/IPS</vt:lpstr>
      <vt:lpstr>Host Based IDS/IPS</vt:lpstr>
      <vt:lpstr>Host based vs Network Based IDS/IPS</vt:lpstr>
      <vt:lpstr>Signature Based IDS/IPS</vt:lpstr>
      <vt:lpstr>Anomaly Based IDS/IPS</vt:lpstr>
      <vt:lpstr>Signature Based vs Anomaly Based IDS/IPS</vt:lpstr>
      <vt:lpstr>False Positives</vt:lpstr>
      <vt:lpstr>False Negatives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 Background</dc:title>
  <dc:creator/>
  <cp:lastModifiedBy/>
  <cp:revision>1</cp:revision>
  <dcterms:created xsi:type="dcterms:W3CDTF">2021-07-13T14:46:45Z</dcterms:created>
  <dcterms:modified xsi:type="dcterms:W3CDTF">2024-07-17T21:47:05Z</dcterms:modified>
</cp:coreProperties>
</file>