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76" r:id="rId3"/>
    <p:sldId id="277" r:id="rId4"/>
    <p:sldId id="278" r:id="rId5"/>
    <p:sldId id="279" r:id="rId6"/>
    <p:sldId id="282" r:id="rId7"/>
    <p:sldId id="283" r:id="rId8"/>
    <p:sldId id="280" r:id="rId9"/>
    <p:sldId id="28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19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79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FB27-E1EA-4BB2-B2E9-61EC908403B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hills@northweststate.ed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nl.northweststate.edu/ca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hyperlink" Target="mailto:mkwiatkowski@northweststat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4889-B301-4209-B207-AFB59DAA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dirty="0"/>
              <a:t>Secure Remote ICS Access Using a VPN and Firewall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37F3B5-3BDE-4CBD-8E4F-B5061499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70" y="1111070"/>
            <a:ext cx="3765692" cy="3765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495A8-64AA-4EB8-B1E6-630E3753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3" y="821748"/>
            <a:ext cx="3053665" cy="898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06FBA-4B2D-40E6-A942-C4FFD910ACFB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A168890D-7623-46A3-97F5-38D91D836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4" name="Picture 3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17B6295A-1568-D034-B394-069463D8F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94AE-9B13-CD7C-899D-532596D2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A8E7-A93B-834C-B5A6-51EA2053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further information go to </a:t>
            </a:r>
            <a:r>
              <a:rPr lang="en-US" dirty="0">
                <a:hlinkClick r:id="rId2"/>
              </a:rPr>
              <a:t>https://www.nl.northweststate.edu/camo</a:t>
            </a:r>
            <a:r>
              <a:rPr lang="en-US" dirty="0"/>
              <a:t> or contact:</a:t>
            </a:r>
          </a:p>
          <a:p>
            <a:pPr lvl="1"/>
            <a:r>
              <a:rPr lang="en-US" sz="1600" dirty="0"/>
              <a:t>Tony Hills – </a:t>
            </a:r>
            <a:r>
              <a:rPr lang="en-US" sz="1600" dirty="0">
                <a:hlinkClick r:id="rId3"/>
              </a:rPr>
              <a:t>thills@northweststate.edu</a:t>
            </a:r>
            <a:r>
              <a:rPr lang="en-US" sz="1600" dirty="0"/>
              <a:t> – 419-267-1354</a:t>
            </a:r>
          </a:p>
          <a:p>
            <a:pPr lvl="1"/>
            <a:r>
              <a:rPr lang="en-US" sz="1600" dirty="0"/>
              <a:t>Mike Kwiatkowski – </a:t>
            </a:r>
            <a:r>
              <a:rPr lang="en-US" sz="1600" dirty="0">
                <a:hlinkClick r:id="rId4"/>
              </a:rPr>
              <a:t>mkwiatkowski@northweststate.edu</a:t>
            </a:r>
            <a:r>
              <a:rPr lang="en-US" sz="1600" dirty="0"/>
              <a:t> – 419-267-1231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7F330-2D96-6472-ABC4-69D3AD40F761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83277D5D-F959-68E9-950E-830A9DF21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6" name="Picture 5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99464618-4225-F5D9-7709-5FC8CEE62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6E7E-33C1-4DAB-811B-DDDA4B9E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B39A-352B-44ED-B1D2-6BC119940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basic firewall concepts.</a:t>
            </a:r>
          </a:p>
          <a:p>
            <a:r>
              <a:rPr lang="en-US" dirty="0"/>
              <a:t>Explain basic Virtual Private Network (VPN) concepts.</a:t>
            </a:r>
          </a:p>
          <a:p>
            <a:r>
              <a:rPr lang="en-US" dirty="0"/>
              <a:t>Compare different VPN technologies.</a:t>
            </a:r>
          </a:p>
          <a:p>
            <a:r>
              <a:rPr lang="en-US" dirty="0"/>
              <a:t>Demonstrate how the use of a firewall can prevent many remote attacks.</a:t>
            </a:r>
          </a:p>
          <a:p>
            <a:r>
              <a:rPr lang="en-US" dirty="0"/>
              <a:t>Demonstrate how the use of VPN secures network traffic.</a:t>
            </a:r>
          </a:p>
        </p:txBody>
      </p:sp>
    </p:spTree>
    <p:extLst>
      <p:ext uri="{BB962C8B-B14F-4D97-AF65-F5344CB8AC3E}">
        <p14:creationId xmlns:p14="http://schemas.microsoft.com/office/powerpoint/2010/main" val="108803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2B62-646A-4385-9968-774B33AE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0950-CCC8-4A58-BF29-2456D6B0F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a firewall is to allow authorized traffic and prevent unauthorized traffic</a:t>
            </a:r>
          </a:p>
          <a:p>
            <a:pPr lvl="1"/>
            <a:r>
              <a:rPr lang="en-US" dirty="0"/>
              <a:t>Typically, outbound traffic is mostly unrestricted while inbound traffic is severely restricted</a:t>
            </a:r>
          </a:p>
        </p:txBody>
      </p:sp>
      <p:pic>
        <p:nvPicPr>
          <p:cNvPr id="5" name="Picture 4" descr="Graphic showing a typical firewall installation.">
            <a:extLst>
              <a:ext uri="{FF2B5EF4-FFF2-40B4-BE49-F238E27FC236}">
                <a16:creationId xmlns:a16="http://schemas.microsoft.com/office/drawing/2014/main" id="{7ACD732E-AEF9-4A39-A1D1-D15EBBAD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43" y="4100975"/>
            <a:ext cx="4286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1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DC31-0208-4819-B304-7756DD46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00D6-E65D-4FD8-9C7F-23ED4D264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Firewalls can be broadly classified into two categories</a:t>
            </a:r>
          </a:p>
          <a:p>
            <a:pPr lvl="1"/>
            <a:r>
              <a:rPr lang="en-US" dirty="0"/>
              <a:t>Host based firewalls protect a single host</a:t>
            </a:r>
          </a:p>
          <a:p>
            <a:pPr lvl="1"/>
            <a:r>
              <a:rPr lang="en-US" dirty="0"/>
              <a:t>Network based firewalls protect all systems on the same network segment</a:t>
            </a:r>
          </a:p>
        </p:txBody>
      </p:sp>
      <p:grpSp>
        <p:nvGrpSpPr>
          <p:cNvPr id="10" name="Group 9" descr="Graphic showing a host based firewall.">
            <a:extLst>
              <a:ext uri="{FF2B5EF4-FFF2-40B4-BE49-F238E27FC236}">
                <a16:creationId xmlns:a16="http://schemas.microsoft.com/office/drawing/2014/main" id="{5F60DFED-7CB7-4423-B936-85412244A909}"/>
              </a:ext>
            </a:extLst>
          </p:cNvPr>
          <p:cNvGrpSpPr/>
          <p:nvPr/>
        </p:nvGrpSpPr>
        <p:grpSpPr>
          <a:xfrm>
            <a:off x="463094" y="3331034"/>
            <a:ext cx="4082203" cy="3332347"/>
            <a:chOff x="463094" y="3331034"/>
            <a:chExt cx="4082203" cy="333234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24CD4A8-F022-4D73-9572-33F81A5235DD}"/>
                </a:ext>
              </a:extLst>
            </p:cNvPr>
            <p:cNvCxnSpPr/>
            <p:nvPr/>
          </p:nvCxnSpPr>
          <p:spPr>
            <a:xfrm>
              <a:off x="1902180" y="5528073"/>
              <a:ext cx="2035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Graphic 3" descr="Computer with solid fill">
              <a:extLst>
                <a:ext uri="{FF2B5EF4-FFF2-40B4-BE49-F238E27FC236}">
                  <a16:creationId xmlns:a16="http://schemas.microsoft.com/office/drawing/2014/main" id="{20F6E5CD-20B0-4BCC-A735-D0134B2C6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9013" y="5062682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D66A1E8-19EA-42EC-B1A2-904D1473A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863" y="5281452"/>
              <a:ext cx="1047556" cy="583449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3DD030-EC34-4366-82C9-9E2ACADD9AD7}"/>
                </a:ext>
              </a:extLst>
            </p:cNvPr>
            <p:cNvSpPr/>
            <p:nvPr/>
          </p:nvSpPr>
          <p:spPr>
            <a:xfrm>
              <a:off x="463094" y="4596456"/>
              <a:ext cx="2919412" cy="2066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32542543-1A91-4304-A46C-A0632552B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699" y="3331034"/>
              <a:ext cx="659598" cy="76385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74A43E-E386-4FF1-9F8B-6BC1A96A2B98}"/>
                </a:ext>
              </a:extLst>
            </p:cNvPr>
            <p:cNvSpPr txBox="1"/>
            <p:nvPr/>
          </p:nvSpPr>
          <p:spPr>
            <a:xfrm>
              <a:off x="1130174" y="4803957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Host Firewall</a:t>
              </a:r>
            </a:p>
          </p:txBody>
        </p:sp>
        <p:pic>
          <p:nvPicPr>
            <p:cNvPr id="40" name="Picture 39" descr="Logo, icon&#10;&#10;Description automatically generated">
              <a:extLst>
                <a:ext uri="{FF2B5EF4-FFF2-40B4-BE49-F238E27FC236}">
                  <a16:creationId xmlns:a16="http://schemas.microsoft.com/office/drawing/2014/main" id="{01C6E93F-33E1-4D10-8131-06CB2B0FA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885" y="4651435"/>
              <a:ext cx="373700" cy="373700"/>
            </a:xfrm>
            <a:prstGeom prst="rect">
              <a:avLst/>
            </a:prstGeom>
          </p:spPr>
        </p:pic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08041C2A-D7E6-4684-92CB-962D2075529A}"/>
                </a:ext>
              </a:extLst>
            </p:cNvPr>
            <p:cNvSpPr/>
            <p:nvPr/>
          </p:nvSpPr>
          <p:spPr>
            <a:xfrm rot="7967991">
              <a:off x="3406289" y="4132840"/>
              <a:ext cx="579894" cy="54586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 descr="Graphic showing a network based firewall.">
            <a:extLst>
              <a:ext uri="{FF2B5EF4-FFF2-40B4-BE49-F238E27FC236}">
                <a16:creationId xmlns:a16="http://schemas.microsoft.com/office/drawing/2014/main" id="{8D5D1D86-DD70-40DA-8190-E1F34E5E8B03}"/>
              </a:ext>
            </a:extLst>
          </p:cNvPr>
          <p:cNvGrpSpPr/>
          <p:nvPr/>
        </p:nvGrpSpPr>
        <p:grpSpPr>
          <a:xfrm>
            <a:off x="4609532" y="3894138"/>
            <a:ext cx="5103910" cy="2066925"/>
            <a:chOff x="4609532" y="3894138"/>
            <a:chExt cx="5103910" cy="2066925"/>
          </a:xfrm>
        </p:grpSpPr>
        <p:pic>
          <p:nvPicPr>
            <p:cNvPr id="6" name="Picture 5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D2ED46F2-67DA-426D-AE9C-24CA7D142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284" y="4731890"/>
              <a:ext cx="1047556" cy="58344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C33BE56-6F06-4A22-86E1-916FE7C84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10037" y="4684686"/>
              <a:ext cx="1450910" cy="544091"/>
            </a:xfrm>
            <a:prstGeom prst="rect">
              <a:avLst/>
            </a:prstGeom>
          </p:spPr>
        </p:pic>
        <p:pic>
          <p:nvPicPr>
            <p:cNvPr id="7" name="Graphic 6" descr="Computer with solid fill">
              <a:extLst>
                <a:ext uri="{FF2B5EF4-FFF2-40B4-BE49-F238E27FC236}">
                  <a16:creationId xmlns:a16="http://schemas.microsoft.com/office/drawing/2014/main" id="{CF5BF9CE-A027-4292-B0B6-828B469F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998" y="4157128"/>
              <a:ext cx="384812" cy="384812"/>
            </a:xfrm>
            <a:prstGeom prst="rect">
              <a:avLst/>
            </a:prstGeom>
          </p:spPr>
        </p:pic>
        <p:pic>
          <p:nvPicPr>
            <p:cNvPr id="8" name="Graphic 7" descr="Computer with solid fill">
              <a:extLst>
                <a:ext uri="{FF2B5EF4-FFF2-40B4-BE49-F238E27FC236}">
                  <a16:creationId xmlns:a16="http://schemas.microsoft.com/office/drawing/2014/main" id="{FB2749C9-EBEF-4A8C-B5A5-03D3496E2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998" y="4553985"/>
              <a:ext cx="384812" cy="384812"/>
            </a:xfrm>
            <a:prstGeom prst="rect">
              <a:avLst/>
            </a:prstGeom>
          </p:spPr>
        </p:pic>
        <p:pic>
          <p:nvPicPr>
            <p:cNvPr id="9" name="Graphic 8" descr="Computer with solid fill">
              <a:extLst>
                <a:ext uri="{FF2B5EF4-FFF2-40B4-BE49-F238E27FC236}">
                  <a16:creationId xmlns:a16="http://schemas.microsoft.com/office/drawing/2014/main" id="{B59D4D25-66B8-47FF-9FB6-48F0A7A8E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998" y="4957825"/>
              <a:ext cx="384812" cy="384812"/>
            </a:xfrm>
            <a:prstGeom prst="rect">
              <a:avLst/>
            </a:prstGeom>
          </p:spPr>
        </p:pic>
        <p:pic>
          <p:nvPicPr>
            <p:cNvPr id="21" name="Graphic 20" descr="Computer with solid fill">
              <a:extLst>
                <a:ext uri="{FF2B5EF4-FFF2-40B4-BE49-F238E27FC236}">
                  <a16:creationId xmlns:a16="http://schemas.microsoft.com/office/drawing/2014/main" id="{996450A4-1096-4A68-AC4B-7E782E63D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998" y="5315339"/>
              <a:ext cx="384812" cy="384812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85D15EF-0F33-4528-A1A6-303A80307C95}"/>
                </a:ext>
              </a:extLst>
            </p:cNvPr>
            <p:cNvSpPr/>
            <p:nvPr/>
          </p:nvSpPr>
          <p:spPr>
            <a:xfrm>
              <a:off x="5599008" y="3894138"/>
              <a:ext cx="4114434" cy="2066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B85ACF7-0B0A-469C-84E8-C9F020643FBD}"/>
                </a:ext>
              </a:extLst>
            </p:cNvPr>
            <p:cNvCxnSpPr/>
            <p:nvPr/>
          </p:nvCxnSpPr>
          <p:spPr>
            <a:xfrm flipV="1">
              <a:off x="8263708" y="4441180"/>
              <a:ext cx="190500" cy="2435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FAAC3C9-631E-4B62-B72A-839877B98C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4356" y="4815586"/>
              <a:ext cx="139852" cy="838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FB2FEC-3B26-40FB-BD08-C567BEB8009B}"/>
                </a:ext>
              </a:extLst>
            </p:cNvPr>
            <p:cNvCxnSpPr>
              <a:cxnSpLocks/>
            </p:cNvCxnSpPr>
            <p:nvPr/>
          </p:nvCxnSpPr>
          <p:spPr>
            <a:xfrm>
              <a:off x="8272283" y="5059092"/>
              <a:ext cx="181925" cy="80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B9507D-AB14-41E3-80FD-B743748BB827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179888" y="5096101"/>
              <a:ext cx="353110" cy="4116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422C7F-7D5E-4C9D-B8C3-E4C64967A1AB}"/>
                </a:ext>
              </a:extLst>
            </p:cNvPr>
            <p:cNvCxnSpPr/>
            <p:nvPr/>
          </p:nvCxnSpPr>
          <p:spPr>
            <a:xfrm>
              <a:off x="6808273" y="4971636"/>
              <a:ext cx="2035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7602D2-C070-4871-9E54-2FC24F24D96E}"/>
                </a:ext>
              </a:extLst>
            </p:cNvPr>
            <p:cNvSpPr txBox="1"/>
            <p:nvPr/>
          </p:nvSpPr>
          <p:spPr>
            <a:xfrm>
              <a:off x="6366474" y="4163265"/>
              <a:ext cx="1952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Network Firewall</a:t>
              </a:r>
            </a:p>
          </p:txBody>
        </p:sp>
        <p:pic>
          <p:nvPicPr>
            <p:cNvPr id="42" name="Picture 41" descr="Logo, icon&#10;&#10;Description automatically generated">
              <a:extLst>
                <a:ext uri="{FF2B5EF4-FFF2-40B4-BE49-F238E27FC236}">
                  <a16:creationId xmlns:a16="http://schemas.microsoft.com/office/drawing/2014/main" id="{6CDFBDCC-5BAE-4ECB-A903-4FE61B669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413" y="4376083"/>
              <a:ext cx="373700" cy="373700"/>
            </a:xfrm>
            <a:prstGeom prst="rect">
              <a:avLst/>
            </a:prstGeom>
          </p:spPr>
        </p:pic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AEF6BC9A-17D7-4430-BD66-B26B680E301C}"/>
                </a:ext>
              </a:extLst>
            </p:cNvPr>
            <p:cNvSpPr/>
            <p:nvPr/>
          </p:nvSpPr>
          <p:spPr>
            <a:xfrm rot="1666021">
              <a:off x="4609532" y="4008441"/>
              <a:ext cx="579894" cy="54586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09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CEB7-CBFB-446F-BDF6-341D3BB5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1B10-B4D8-4B60-A833-44108EFC0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VPN – Virtual Private Network</a:t>
            </a:r>
          </a:p>
          <a:p>
            <a:pPr lvl="1"/>
            <a:r>
              <a:rPr lang="en-US" dirty="0"/>
              <a:t>Creates a private tunnel by encrypting data prior to sending it and decrypting the data when it is received </a:t>
            </a:r>
          </a:p>
        </p:txBody>
      </p:sp>
      <p:grpSp>
        <p:nvGrpSpPr>
          <p:cNvPr id="8" name="Group 7" descr="Graphic showing that data transmitted without a VPN is sent as unencrypted (plain text).">
            <a:extLst>
              <a:ext uri="{FF2B5EF4-FFF2-40B4-BE49-F238E27FC236}">
                <a16:creationId xmlns:a16="http://schemas.microsoft.com/office/drawing/2014/main" id="{D73EB4F5-1B38-4718-82B3-62D24DB53CE5}"/>
              </a:ext>
            </a:extLst>
          </p:cNvPr>
          <p:cNvGrpSpPr/>
          <p:nvPr/>
        </p:nvGrpSpPr>
        <p:grpSpPr>
          <a:xfrm>
            <a:off x="1553623" y="3555379"/>
            <a:ext cx="3246120" cy="2612362"/>
            <a:chOff x="1553623" y="3555379"/>
            <a:chExt cx="3246120" cy="26123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FF8B47-917D-442A-91A3-8929B1A7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3556" y="4688427"/>
              <a:ext cx="1920067" cy="10872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59DA96-300B-411A-977A-4A6A050470B3}"/>
                </a:ext>
              </a:extLst>
            </p:cNvPr>
            <p:cNvSpPr/>
            <p:nvPr/>
          </p:nvSpPr>
          <p:spPr>
            <a:xfrm>
              <a:off x="2211332" y="4682626"/>
              <a:ext cx="897841" cy="109302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9241D9-F0F8-4AFF-8C64-B8E7DFC55C61}"/>
                </a:ext>
              </a:extLst>
            </p:cNvPr>
            <p:cNvSpPr/>
            <p:nvPr/>
          </p:nvSpPr>
          <p:spPr>
            <a:xfrm>
              <a:off x="1553623" y="3555379"/>
              <a:ext cx="3246120" cy="2612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FB84FB-B003-4865-9CA1-20C3E7C62E35}"/>
                </a:ext>
              </a:extLst>
            </p:cNvPr>
            <p:cNvSpPr txBox="1"/>
            <p:nvPr/>
          </p:nvSpPr>
          <p:spPr>
            <a:xfrm>
              <a:off x="2033683" y="3707779"/>
              <a:ext cx="2266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/>
                <a:t>No VPN</a:t>
              </a:r>
            </a:p>
            <a:p>
              <a:r>
                <a:rPr lang="en-US" sz="1200" dirty="0"/>
                <a:t>Unencrypted data transmitted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8FA6BEF-4084-4A9E-A775-673369F5CA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0252" y="4227354"/>
              <a:ext cx="364031" cy="364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 descr="Graphic showing that data transmitted with a VPN is sent as encrypted (cypher text).">
            <a:extLst>
              <a:ext uri="{FF2B5EF4-FFF2-40B4-BE49-F238E27FC236}">
                <a16:creationId xmlns:a16="http://schemas.microsoft.com/office/drawing/2014/main" id="{052BEF4D-4BEB-4AF3-9A11-13F2D1081B05}"/>
              </a:ext>
            </a:extLst>
          </p:cNvPr>
          <p:cNvGrpSpPr/>
          <p:nvPr/>
        </p:nvGrpSpPr>
        <p:grpSpPr>
          <a:xfrm>
            <a:off x="5413812" y="3555379"/>
            <a:ext cx="3246120" cy="2612362"/>
            <a:chOff x="5413812" y="3555379"/>
            <a:chExt cx="3246120" cy="26123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42448C-81D4-4DF0-9A1A-D4960B4A3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3745" y="4688427"/>
              <a:ext cx="1920067" cy="10872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95BD36-6089-4685-A278-AF5A39E18DF1}"/>
                </a:ext>
              </a:extLst>
            </p:cNvPr>
            <p:cNvSpPr/>
            <p:nvPr/>
          </p:nvSpPr>
          <p:spPr>
            <a:xfrm>
              <a:off x="7036872" y="4682626"/>
              <a:ext cx="897841" cy="109302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49B43B-1DEF-4B60-B6DC-2ADCE538B4D0}"/>
                </a:ext>
              </a:extLst>
            </p:cNvPr>
            <p:cNvSpPr/>
            <p:nvPr/>
          </p:nvSpPr>
          <p:spPr>
            <a:xfrm>
              <a:off x="5413812" y="3555379"/>
              <a:ext cx="3246120" cy="2612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0A90D3-6447-4E93-9073-0C81BC34BACC}"/>
                </a:ext>
              </a:extLst>
            </p:cNvPr>
            <p:cNvSpPr txBox="1"/>
            <p:nvPr/>
          </p:nvSpPr>
          <p:spPr>
            <a:xfrm>
              <a:off x="6135930" y="3707779"/>
              <a:ext cx="1782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/>
                <a:t>VPN</a:t>
              </a:r>
            </a:p>
            <a:p>
              <a:r>
                <a:rPr lang="en-US" sz="1200" dirty="0"/>
                <a:t>Data encrypted before </a:t>
              </a:r>
            </a:p>
            <a:p>
              <a:r>
                <a:rPr lang="en-US" sz="1200" dirty="0"/>
                <a:t>being transmitted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2072463-A7B0-4BBE-997C-C3D738B7C243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7027360" y="4354110"/>
              <a:ext cx="344330" cy="2375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470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F06E-04D5-4C48-8DCD-A6476654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Basics</a:t>
            </a:r>
          </a:p>
        </p:txBody>
      </p:sp>
      <p:grpSp>
        <p:nvGrpSpPr>
          <p:cNvPr id="32" name="Encrypt" descr="Graphic showing that data to be sent over a VPN is first encrypted and turned into cypher text then encapsulated into a network tunnel.">
            <a:extLst>
              <a:ext uri="{FF2B5EF4-FFF2-40B4-BE49-F238E27FC236}">
                <a16:creationId xmlns:a16="http://schemas.microsoft.com/office/drawing/2014/main" id="{7CA0D957-C7B6-4118-8F86-A49A7D985E8D}"/>
              </a:ext>
            </a:extLst>
          </p:cNvPr>
          <p:cNvGrpSpPr/>
          <p:nvPr/>
        </p:nvGrpSpPr>
        <p:grpSpPr>
          <a:xfrm>
            <a:off x="1217118" y="2674321"/>
            <a:ext cx="1820906" cy="954107"/>
            <a:chOff x="1217118" y="2674321"/>
            <a:chExt cx="1820906" cy="9541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C2FB09-69EF-453A-B968-ED1C6BE7414F}"/>
                </a:ext>
              </a:extLst>
            </p:cNvPr>
            <p:cNvSpPr txBox="1"/>
            <p:nvPr/>
          </p:nvSpPr>
          <p:spPr>
            <a:xfrm>
              <a:off x="2128801" y="2920542"/>
              <a:ext cx="909223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ziwksmsfveo</a:t>
              </a:r>
              <a:endParaRPr lang="en-US" sz="1000" dirty="0"/>
            </a:p>
            <a:p>
              <a:r>
                <a:rPr lang="en-US" sz="1000" dirty="0" err="1"/>
                <a:t>ynonfeyqvcx</a:t>
              </a:r>
              <a:endParaRPr lang="en-US" sz="1000" dirty="0"/>
            </a:p>
            <a:p>
              <a:r>
                <a:rPr lang="en-US" sz="1000" dirty="0" err="1"/>
                <a:t>Dbjxyplowgj</a:t>
              </a:r>
              <a:endParaRPr lang="en-US" sz="1000" dirty="0"/>
            </a:p>
            <a:p>
              <a:r>
                <a:rPr lang="en-US" sz="1000" dirty="0" err="1"/>
                <a:t>xmelqjtoczs</a:t>
              </a:r>
              <a:endParaRPr lang="en-US" sz="1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2B268-DF99-4B6D-9F34-5EEFF8610489}"/>
                </a:ext>
              </a:extLst>
            </p:cNvPr>
            <p:cNvSpPr txBox="1"/>
            <p:nvPr/>
          </p:nvSpPr>
          <p:spPr>
            <a:xfrm>
              <a:off x="2128801" y="2674321"/>
              <a:ext cx="909223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/>
                <a:t>Cypher text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D32370F-D938-4A58-AE1F-D549A362AE68}"/>
                </a:ext>
              </a:extLst>
            </p:cNvPr>
            <p:cNvSpPr/>
            <p:nvPr/>
          </p:nvSpPr>
          <p:spPr>
            <a:xfrm>
              <a:off x="1217118" y="2920542"/>
              <a:ext cx="824745" cy="49714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Encrypt</a:t>
              </a:r>
            </a:p>
          </p:txBody>
        </p:sp>
      </p:grpSp>
      <p:grpSp>
        <p:nvGrpSpPr>
          <p:cNvPr id="33" name="Encapsulate" descr="Graphic showing that data to be sent over a VPN is first encrypted and turned into cypher text then encapsulated into a network tunnel.">
            <a:extLst>
              <a:ext uri="{FF2B5EF4-FFF2-40B4-BE49-F238E27FC236}">
                <a16:creationId xmlns:a16="http://schemas.microsoft.com/office/drawing/2014/main" id="{937D1FB7-88E3-445A-B4AD-EBFDE3CC2087}"/>
              </a:ext>
            </a:extLst>
          </p:cNvPr>
          <p:cNvGrpSpPr/>
          <p:nvPr/>
        </p:nvGrpSpPr>
        <p:grpSpPr>
          <a:xfrm>
            <a:off x="3124962" y="2901571"/>
            <a:ext cx="5133192" cy="497149"/>
            <a:chOff x="3124962" y="2901571"/>
            <a:chExt cx="5133192" cy="4971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6FA5FC-FA7F-4B6D-ADFB-B3002BA8F7A4}"/>
                </a:ext>
              </a:extLst>
            </p:cNvPr>
            <p:cNvSpPr/>
            <p:nvPr/>
          </p:nvSpPr>
          <p:spPr>
            <a:xfrm>
              <a:off x="4843073" y="2990484"/>
              <a:ext cx="3415081" cy="337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Network Tunnel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FFA236-3D25-43DA-A5D4-3ABBE174555A}"/>
                </a:ext>
              </a:extLst>
            </p:cNvPr>
            <p:cNvSpPr txBox="1"/>
            <p:nvPr/>
          </p:nvSpPr>
          <p:spPr>
            <a:xfrm>
              <a:off x="4985045" y="3036048"/>
              <a:ext cx="909223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/>
                <a:t>Cypher text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12A7CED6-9630-4363-97F6-71EEE0C97B5A}"/>
                </a:ext>
              </a:extLst>
            </p:cNvPr>
            <p:cNvSpPr/>
            <p:nvPr/>
          </p:nvSpPr>
          <p:spPr>
            <a:xfrm>
              <a:off x="3124962" y="2901571"/>
              <a:ext cx="1206112" cy="49714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Encapsulate</a:t>
              </a:r>
              <a:r>
                <a:rPr lang="en-US" sz="1200" dirty="0" err="1"/>
                <a:t>e</a:t>
              </a:r>
              <a:endParaRPr lang="en-US" sz="1200" dirty="0"/>
            </a:p>
          </p:txBody>
        </p:sp>
      </p:grpSp>
      <p:grpSp>
        <p:nvGrpSpPr>
          <p:cNvPr id="31" name="Base" descr="Graphic showing that data to be sent over a VPN is first encrypted and turned into cypher text then encapsulated into a network tunnel.">
            <a:extLst>
              <a:ext uri="{FF2B5EF4-FFF2-40B4-BE49-F238E27FC236}">
                <a16:creationId xmlns:a16="http://schemas.microsoft.com/office/drawing/2014/main" id="{306C3DA3-9F57-4A41-BC5C-E952D0472176}"/>
              </a:ext>
            </a:extLst>
          </p:cNvPr>
          <p:cNvGrpSpPr/>
          <p:nvPr/>
        </p:nvGrpSpPr>
        <p:grpSpPr>
          <a:xfrm>
            <a:off x="176073" y="1884102"/>
            <a:ext cx="8893537" cy="3186244"/>
            <a:chOff x="176073" y="1884102"/>
            <a:chExt cx="8893537" cy="3186244"/>
          </a:xfrm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A019D7DE-A715-4CE6-9A2F-86FC218F7BAC}"/>
                </a:ext>
              </a:extLst>
            </p:cNvPr>
            <p:cNvSpPr/>
            <p:nvPr/>
          </p:nvSpPr>
          <p:spPr>
            <a:xfrm>
              <a:off x="4418012" y="1884102"/>
              <a:ext cx="4651598" cy="2796334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D1F6C1-A888-4280-960A-06C341DC843F}"/>
                </a:ext>
              </a:extLst>
            </p:cNvPr>
            <p:cNvSpPr/>
            <p:nvPr/>
          </p:nvSpPr>
          <p:spPr>
            <a:xfrm>
              <a:off x="949911" y="3749546"/>
              <a:ext cx="1420427" cy="132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Computer with solid fill">
              <a:extLst>
                <a:ext uri="{FF2B5EF4-FFF2-40B4-BE49-F238E27FC236}">
                  <a16:creationId xmlns:a16="http://schemas.microsoft.com/office/drawing/2014/main" id="{67FB4A47-503C-4F80-AAF6-00EDE4237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14401" y="3749546"/>
              <a:ext cx="914400" cy="914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463FA7-33E1-4312-8C09-91E0A229E1B5}"/>
                </a:ext>
              </a:extLst>
            </p:cNvPr>
            <p:cNvSpPr txBox="1"/>
            <p:nvPr/>
          </p:nvSpPr>
          <p:spPr>
            <a:xfrm>
              <a:off x="176073" y="2920542"/>
              <a:ext cx="954107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Secret recipe</a:t>
              </a:r>
            </a:p>
            <a:p>
              <a:r>
                <a:rPr lang="en-US" sz="1000" dirty="0"/>
                <a:t>------</a:t>
              </a:r>
            </a:p>
            <a:p>
              <a:r>
                <a:rPr lang="en-US" sz="1000" dirty="0"/>
                <a:t>12 something</a:t>
              </a:r>
            </a:p>
            <a:p>
              <a:r>
                <a:rPr lang="en-US" sz="1000" dirty="0"/>
                <a:t>2 other stuff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6C28A8-8B6E-4F0E-A52D-8B7F17D3EA6A}"/>
                </a:ext>
              </a:extLst>
            </p:cNvPr>
            <p:cNvSpPr txBox="1"/>
            <p:nvPr/>
          </p:nvSpPr>
          <p:spPr>
            <a:xfrm>
              <a:off x="176073" y="2674321"/>
              <a:ext cx="95410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/>
                <a:t>Plain text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043ED4-1E64-4698-82D0-3C142E59E014}"/>
                </a:ext>
              </a:extLst>
            </p:cNvPr>
            <p:cNvSpPr txBox="1"/>
            <p:nvPr/>
          </p:nvSpPr>
          <p:spPr>
            <a:xfrm>
              <a:off x="1219277" y="4600398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Sender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3B70A2-03D3-4F3A-83A8-F385D4BCF471}"/>
                </a:ext>
              </a:extLst>
            </p:cNvPr>
            <p:cNvSpPr txBox="1"/>
            <p:nvPr/>
          </p:nvSpPr>
          <p:spPr>
            <a:xfrm>
              <a:off x="6036689" y="2532239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2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F06E-04D5-4C48-8DCD-A6476654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Basics</a:t>
            </a:r>
          </a:p>
        </p:txBody>
      </p:sp>
      <p:grpSp>
        <p:nvGrpSpPr>
          <p:cNvPr id="28" name="Decrypt" descr="Graphic showing that data received from a VPN is first decapsulated from the network tunnel and then decrypted and turned into plain text. The graphic also shows that a hacker intercepting data in the network tunnel will not be able to view it.">
            <a:extLst>
              <a:ext uri="{FF2B5EF4-FFF2-40B4-BE49-F238E27FC236}">
                <a16:creationId xmlns:a16="http://schemas.microsoft.com/office/drawing/2014/main" id="{B717AF2B-0CF8-4C6B-9EB9-E46D32D98586}"/>
              </a:ext>
            </a:extLst>
          </p:cNvPr>
          <p:cNvGrpSpPr/>
          <p:nvPr/>
        </p:nvGrpSpPr>
        <p:grpSpPr>
          <a:xfrm>
            <a:off x="7333833" y="2635775"/>
            <a:ext cx="1940169" cy="954107"/>
            <a:chOff x="7333833" y="2635775"/>
            <a:chExt cx="1940169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463FA7-33E1-4312-8C09-91E0A229E1B5}"/>
                </a:ext>
              </a:extLst>
            </p:cNvPr>
            <p:cNvSpPr txBox="1"/>
            <p:nvPr/>
          </p:nvSpPr>
          <p:spPr>
            <a:xfrm>
              <a:off x="8319895" y="2881996"/>
              <a:ext cx="954107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Secret recipe</a:t>
              </a:r>
            </a:p>
            <a:p>
              <a:r>
                <a:rPr lang="en-US" sz="1000" dirty="0"/>
                <a:t>------</a:t>
              </a:r>
            </a:p>
            <a:p>
              <a:r>
                <a:rPr lang="en-US" sz="1000" dirty="0"/>
                <a:t>12 something</a:t>
              </a:r>
            </a:p>
            <a:p>
              <a:r>
                <a:rPr lang="en-US" sz="1000" dirty="0"/>
                <a:t>2 other stuff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6C28A8-8B6E-4F0E-A52D-8B7F17D3EA6A}"/>
                </a:ext>
              </a:extLst>
            </p:cNvPr>
            <p:cNvSpPr txBox="1"/>
            <p:nvPr/>
          </p:nvSpPr>
          <p:spPr>
            <a:xfrm>
              <a:off x="8319895" y="2635775"/>
              <a:ext cx="95410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/>
                <a:t>Plain text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D32370F-D938-4A58-AE1F-D549A362AE68}"/>
                </a:ext>
              </a:extLst>
            </p:cNvPr>
            <p:cNvSpPr/>
            <p:nvPr/>
          </p:nvSpPr>
          <p:spPr>
            <a:xfrm>
              <a:off x="7333833" y="2864253"/>
              <a:ext cx="909223" cy="49714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Decrypt</a:t>
              </a:r>
            </a:p>
          </p:txBody>
        </p:sp>
      </p:grpSp>
      <p:grpSp>
        <p:nvGrpSpPr>
          <p:cNvPr id="26" name="Decapsulate" descr="Graphic showing that data received from a VPN is first decapsulated from the network tunnel and then decrypted and turned into plain text. The graphic also shows that a hacker intercepting data in the network tunnel will not be able to view it.">
            <a:extLst>
              <a:ext uri="{FF2B5EF4-FFF2-40B4-BE49-F238E27FC236}">
                <a16:creationId xmlns:a16="http://schemas.microsoft.com/office/drawing/2014/main" id="{718D1983-188D-41A0-9095-0F58E96C9F07}"/>
              </a:ext>
            </a:extLst>
          </p:cNvPr>
          <p:cNvGrpSpPr/>
          <p:nvPr/>
        </p:nvGrpSpPr>
        <p:grpSpPr>
          <a:xfrm>
            <a:off x="4927117" y="2635775"/>
            <a:ext cx="2196875" cy="954107"/>
            <a:chOff x="4927117" y="2635775"/>
            <a:chExt cx="2196875" cy="9541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C2FB09-69EF-453A-B968-ED1C6BE7414F}"/>
                </a:ext>
              </a:extLst>
            </p:cNvPr>
            <p:cNvSpPr txBox="1"/>
            <p:nvPr/>
          </p:nvSpPr>
          <p:spPr>
            <a:xfrm>
              <a:off x="6214769" y="2881996"/>
              <a:ext cx="909223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ziwksmsfveo</a:t>
              </a:r>
              <a:endParaRPr lang="en-US" sz="1000" dirty="0"/>
            </a:p>
            <a:p>
              <a:r>
                <a:rPr lang="en-US" sz="1000" dirty="0" err="1"/>
                <a:t>ynonfeyqvcx</a:t>
              </a:r>
              <a:endParaRPr lang="en-US" sz="1000" dirty="0"/>
            </a:p>
            <a:p>
              <a:r>
                <a:rPr lang="en-US" sz="1000" dirty="0" err="1"/>
                <a:t>Dbjxyplowgj</a:t>
              </a:r>
              <a:endParaRPr lang="en-US" sz="1000" dirty="0"/>
            </a:p>
            <a:p>
              <a:r>
                <a:rPr lang="en-US" sz="1000" dirty="0" err="1"/>
                <a:t>xmelqjtoczs</a:t>
              </a:r>
              <a:endParaRPr lang="en-US" sz="1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2B268-DF99-4B6D-9F34-5EEFF8610489}"/>
                </a:ext>
              </a:extLst>
            </p:cNvPr>
            <p:cNvSpPr txBox="1"/>
            <p:nvPr/>
          </p:nvSpPr>
          <p:spPr>
            <a:xfrm>
              <a:off x="6214769" y="2635775"/>
              <a:ext cx="909223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/>
                <a:t>Cypher text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12A7CED6-9630-4363-97F6-71EEE0C97B5A}"/>
                </a:ext>
              </a:extLst>
            </p:cNvPr>
            <p:cNvSpPr/>
            <p:nvPr/>
          </p:nvSpPr>
          <p:spPr>
            <a:xfrm>
              <a:off x="4927117" y="2851965"/>
              <a:ext cx="1206112" cy="49714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Decapsulate</a:t>
              </a:r>
              <a:endParaRPr lang="en-US" sz="1200" dirty="0"/>
            </a:p>
          </p:txBody>
        </p:sp>
      </p:grpSp>
      <p:grpSp>
        <p:nvGrpSpPr>
          <p:cNvPr id="14" name="Base" descr="Graphic showing that data received from a VPN is first decapsulated from the network tunnel and then decrypted and turned into plain text. The graphic also shows that a hacker intercepting data in the network tunnel will not be able to view it.">
            <a:extLst>
              <a:ext uri="{FF2B5EF4-FFF2-40B4-BE49-F238E27FC236}">
                <a16:creationId xmlns:a16="http://schemas.microsoft.com/office/drawing/2014/main" id="{C9DCDC3F-8E47-472B-A252-C7AFAE95B87E}"/>
              </a:ext>
            </a:extLst>
          </p:cNvPr>
          <p:cNvGrpSpPr/>
          <p:nvPr/>
        </p:nvGrpSpPr>
        <p:grpSpPr>
          <a:xfrm>
            <a:off x="193979" y="1825483"/>
            <a:ext cx="7640226" cy="3443574"/>
            <a:chOff x="193979" y="1825483"/>
            <a:chExt cx="7640226" cy="3443574"/>
          </a:xfrm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A019D7DE-A715-4CE6-9A2F-86FC218F7BAC}"/>
                </a:ext>
              </a:extLst>
            </p:cNvPr>
            <p:cNvSpPr/>
            <p:nvPr/>
          </p:nvSpPr>
          <p:spPr>
            <a:xfrm>
              <a:off x="193979" y="1825483"/>
              <a:ext cx="4651598" cy="2796334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D1F6C1-A888-4280-960A-06C341DC843F}"/>
                </a:ext>
              </a:extLst>
            </p:cNvPr>
            <p:cNvSpPr/>
            <p:nvPr/>
          </p:nvSpPr>
          <p:spPr>
            <a:xfrm>
              <a:off x="6413778" y="3948257"/>
              <a:ext cx="1420427" cy="132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Computer with solid fill">
              <a:extLst>
                <a:ext uri="{FF2B5EF4-FFF2-40B4-BE49-F238E27FC236}">
                  <a16:creationId xmlns:a16="http://schemas.microsoft.com/office/drawing/2014/main" id="{67FB4A47-503C-4F80-AAF6-00EDE4237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66792" y="3838055"/>
              <a:ext cx="914400" cy="9144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6FA5FC-FA7F-4B6D-ADFB-B3002BA8F7A4}"/>
                </a:ext>
              </a:extLst>
            </p:cNvPr>
            <p:cNvSpPr/>
            <p:nvPr/>
          </p:nvSpPr>
          <p:spPr>
            <a:xfrm>
              <a:off x="619040" y="2931865"/>
              <a:ext cx="3415081" cy="337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Network Tunnel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FFA236-3D25-43DA-A5D4-3ABBE174555A}"/>
                </a:ext>
              </a:extLst>
            </p:cNvPr>
            <p:cNvSpPr txBox="1"/>
            <p:nvPr/>
          </p:nvSpPr>
          <p:spPr>
            <a:xfrm>
              <a:off x="2996831" y="2989718"/>
              <a:ext cx="909223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/>
                <a:t>Cypher text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043ED4-1E64-4698-82D0-3C142E59E014}"/>
                </a:ext>
              </a:extLst>
            </p:cNvPr>
            <p:cNvSpPr txBox="1"/>
            <p:nvPr/>
          </p:nvSpPr>
          <p:spPr>
            <a:xfrm>
              <a:off x="6587498" y="4688907"/>
              <a:ext cx="1072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Receiver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3B70A2-03D3-4F3A-83A8-F385D4BCF471}"/>
                </a:ext>
              </a:extLst>
            </p:cNvPr>
            <p:cNvSpPr txBox="1"/>
            <p:nvPr/>
          </p:nvSpPr>
          <p:spPr>
            <a:xfrm>
              <a:off x="1812656" y="2473620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Internet</a:t>
              </a:r>
            </a:p>
          </p:txBody>
        </p:sp>
      </p:grpSp>
      <p:grpSp>
        <p:nvGrpSpPr>
          <p:cNvPr id="20" name="Hacker" descr="Graphic showing that data received from a VPN is first decapsulated from the network tunnel and then decrypted and turned into plain text. The graphic also shows that a hacker intercepting data in the network tunnel will not be able to view it.">
            <a:extLst>
              <a:ext uri="{FF2B5EF4-FFF2-40B4-BE49-F238E27FC236}">
                <a16:creationId xmlns:a16="http://schemas.microsoft.com/office/drawing/2014/main" id="{291B5975-C4F3-4069-B26D-9510D884E344}"/>
              </a:ext>
            </a:extLst>
          </p:cNvPr>
          <p:cNvGrpSpPr/>
          <p:nvPr/>
        </p:nvGrpSpPr>
        <p:grpSpPr>
          <a:xfrm>
            <a:off x="2866041" y="3361402"/>
            <a:ext cx="1420427" cy="2897116"/>
            <a:chOff x="2866041" y="3361402"/>
            <a:chExt cx="1420427" cy="2897116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7D022D39-DF27-4B5B-AB01-F7D827765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456" y="5058239"/>
              <a:ext cx="659598" cy="76385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E06ECF-A7BE-474B-B396-2722969E1D8D}"/>
                </a:ext>
              </a:extLst>
            </p:cNvPr>
            <p:cNvSpPr txBox="1"/>
            <p:nvPr/>
          </p:nvSpPr>
          <p:spPr>
            <a:xfrm>
              <a:off x="3129706" y="588918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Hacker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6D823F-6A96-46E0-888C-035445ED101D}"/>
                </a:ext>
              </a:extLst>
            </p:cNvPr>
            <p:cNvSpPr/>
            <p:nvPr/>
          </p:nvSpPr>
          <p:spPr>
            <a:xfrm>
              <a:off x="2866041" y="4937718"/>
              <a:ext cx="1420427" cy="132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CA6687A-F762-457F-8B35-7A0BA8A4BA24}"/>
                </a:ext>
              </a:extLst>
            </p:cNvPr>
            <p:cNvCxnSpPr/>
            <p:nvPr/>
          </p:nvCxnSpPr>
          <p:spPr>
            <a:xfrm>
              <a:off x="3556527" y="3361402"/>
              <a:ext cx="0" cy="13910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Confusion" descr="Graphic showing that data received from a VPN is first decapsulated from the network tunnel and then decrypted and turned into plain text. The graphic also shows that a hacker intercepting data in the network tunnel will not be able to view it.">
            <a:extLst>
              <a:ext uri="{FF2B5EF4-FFF2-40B4-BE49-F238E27FC236}">
                <a16:creationId xmlns:a16="http://schemas.microsoft.com/office/drawing/2014/main" id="{43CA3AEC-83CF-45B4-A67F-C56AB8143F42}"/>
              </a:ext>
            </a:extLst>
          </p:cNvPr>
          <p:cNvGrpSpPr/>
          <p:nvPr/>
        </p:nvGrpSpPr>
        <p:grpSpPr>
          <a:xfrm>
            <a:off x="4563348" y="4098368"/>
            <a:ext cx="1420426" cy="1550409"/>
            <a:chOff x="4563348" y="4098368"/>
            <a:chExt cx="1420426" cy="1550409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AF223BE2-FF54-458C-AE0E-1A28202BCADC}"/>
                </a:ext>
              </a:extLst>
            </p:cNvPr>
            <p:cNvSpPr/>
            <p:nvPr/>
          </p:nvSpPr>
          <p:spPr>
            <a:xfrm>
              <a:off x="4563348" y="4098368"/>
              <a:ext cx="1420426" cy="1550409"/>
            </a:xfrm>
            <a:prstGeom prst="cloudCallout">
              <a:avLst>
                <a:gd name="adj1" fmla="val -89593"/>
                <a:gd name="adj2" fmla="val 3579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Help outline">
              <a:extLst>
                <a:ext uri="{FF2B5EF4-FFF2-40B4-BE49-F238E27FC236}">
                  <a16:creationId xmlns:a16="http://schemas.microsoft.com/office/drawing/2014/main" id="{D248B43E-C782-45AE-A849-5AA27752D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37260" y="4417081"/>
              <a:ext cx="497149" cy="497149"/>
            </a:xfrm>
            <a:prstGeom prst="rect">
              <a:avLst/>
            </a:prstGeom>
          </p:spPr>
        </p:pic>
        <p:pic>
          <p:nvPicPr>
            <p:cNvPr id="23" name="Graphic 22" descr="Help outline">
              <a:extLst>
                <a:ext uri="{FF2B5EF4-FFF2-40B4-BE49-F238E27FC236}">
                  <a16:creationId xmlns:a16="http://schemas.microsoft.com/office/drawing/2014/main" id="{16D2067D-E168-4DA9-9902-FFAF67AC7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21269" y="4289581"/>
              <a:ext cx="497149" cy="497149"/>
            </a:xfrm>
            <a:prstGeom prst="rect">
              <a:avLst/>
            </a:prstGeom>
          </p:spPr>
        </p:pic>
        <p:pic>
          <p:nvPicPr>
            <p:cNvPr id="25" name="Graphic 24" descr="Help outline">
              <a:extLst>
                <a:ext uri="{FF2B5EF4-FFF2-40B4-BE49-F238E27FC236}">
                  <a16:creationId xmlns:a16="http://schemas.microsoft.com/office/drawing/2014/main" id="{ECFF7CA2-472A-4431-8BF0-D7867BF71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44713" y="4873572"/>
              <a:ext cx="497149" cy="497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4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A199-F272-403E-A099-A0768A53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116D-05BA-4DDA-8463-61DEB289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PPTP - Point to Point Tunneling Protocol</a:t>
            </a:r>
          </a:p>
          <a:p>
            <a:pPr lvl="1"/>
            <a:r>
              <a:rPr lang="en-US" dirty="0"/>
              <a:t>Simple to setup</a:t>
            </a:r>
          </a:p>
          <a:p>
            <a:pPr lvl="1"/>
            <a:r>
              <a:rPr lang="en-US" dirty="0"/>
              <a:t>Not secure</a:t>
            </a:r>
          </a:p>
          <a:p>
            <a:r>
              <a:rPr lang="en-US" dirty="0"/>
              <a:t>L2TP – Layer 2 Tunneling Protocol/</a:t>
            </a:r>
            <a:r>
              <a:rPr lang="en-US" dirty="0" err="1"/>
              <a:t>IPSec</a:t>
            </a:r>
            <a:r>
              <a:rPr lang="en-US" dirty="0"/>
              <a:t> – IP Security</a:t>
            </a:r>
          </a:p>
          <a:p>
            <a:pPr lvl="1"/>
            <a:r>
              <a:rPr lang="en-US" dirty="0"/>
              <a:t>L2TP – Provides basic unsecured tunneling</a:t>
            </a:r>
          </a:p>
          <a:p>
            <a:pPr lvl="1"/>
            <a:r>
              <a:rPr lang="en-US" dirty="0" err="1"/>
              <a:t>IPSec</a:t>
            </a:r>
            <a:r>
              <a:rPr lang="en-US" dirty="0"/>
              <a:t> – Secures the data in the L2TP tunnel</a:t>
            </a:r>
          </a:p>
        </p:txBody>
      </p:sp>
    </p:spTree>
    <p:extLst>
      <p:ext uri="{BB962C8B-B14F-4D97-AF65-F5344CB8AC3E}">
        <p14:creationId xmlns:p14="http://schemas.microsoft.com/office/powerpoint/2010/main" val="295973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A199-F272-403E-A099-A0768A53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116D-05BA-4DDA-8463-61DEB289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SSTP - Secure Socket Tunneling Protocol</a:t>
            </a:r>
          </a:p>
          <a:p>
            <a:pPr lvl="1"/>
            <a:r>
              <a:rPr lang="en-US" dirty="0"/>
              <a:t>Uses SSL/TLS over TCP port 443 which prevents many firewall issues</a:t>
            </a:r>
          </a:p>
          <a:p>
            <a:r>
              <a:rPr lang="en-US" dirty="0"/>
              <a:t>OpenVPN</a:t>
            </a:r>
          </a:p>
          <a:p>
            <a:pPr lvl="1"/>
            <a:r>
              <a:rPr lang="en-US" dirty="0"/>
              <a:t>Open source VPN solution which is often implemented using Linux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Many other VPN solutions exist including commonly used proprietary solutions from vendors such as Cisco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668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364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Secure Remote ICS Access Using a VPN and Firewall</vt:lpstr>
      <vt:lpstr>Objectives</vt:lpstr>
      <vt:lpstr>Firewall Basics</vt:lpstr>
      <vt:lpstr>Firewall Basics</vt:lpstr>
      <vt:lpstr>VPN Basics</vt:lpstr>
      <vt:lpstr>VPN Basics</vt:lpstr>
      <vt:lpstr>VPN Basics</vt:lpstr>
      <vt:lpstr>VPN Technologies</vt:lpstr>
      <vt:lpstr>VPN Technologies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Background</dc:title>
  <dc:creator/>
  <cp:lastModifiedBy/>
  <cp:revision>1</cp:revision>
  <dcterms:created xsi:type="dcterms:W3CDTF">2021-07-13T14:46:45Z</dcterms:created>
  <dcterms:modified xsi:type="dcterms:W3CDTF">2024-07-18T19:19:22Z</dcterms:modified>
</cp:coreProperties>
</file>