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19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79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5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8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0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FB27-E1EA-4BB2-B2E9-61EC908403B4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DCF018-5537-4A9D-846A-FABD313C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6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nsf.gov/awardsearch/showAward?AWD_ID=1800929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wireshark.org/DisplayFilter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iki.wireshark.org/CaptureFilter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hills@northweststate.edu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nl.northweststate.edu/cam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sf.gov/awardsearch/showAward?AWD_ID=1800929" TargetMode="External"/><Relationship Id="rId5" Type="http://schemas.openxmlformats.org/officeDocument/2006/relationships/hyperlink" Target="mailto:mkwiatkowski@northweststate.edu" TargetMode="External"/><Relationship Id="rId4" Type="http://schemas.openxmlformats.org/officeDocument/2006/relationships/hyperlink" Target="mailto:sstubblefield@northweststate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wireshark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4889-B301-4209-B207-AFB59DAAE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 dirty="0"/>
              <a:t>Packet Capture Using Wireshark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E37F3B5-3BDE-4CBD-8E4F-B5061499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870" y="1111070"/>
            <a:ext cx="3765692" cy="3765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495A8-64AA-4EB8-B1E6-630E3753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83" y="821748"/>
            <a:ext cx="3053665" cy="898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06FBA-4B2D-40E6-A942-C4FFD910ACFB}"/>
              </a:ext>
            </a:extLst>
          </p:cNvPr>
          <p:cNvSpPr txBox="1"/>
          <p:nvPr/>
        </p:nvSpPr>
        <p:spPr>
          <a:xfrm>
            <a:off x="2354215" y="46329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possible through support from the National Science Foundation (NSF) award number </a:t>
            </a:r>
            <a:r>
              <a:rPr lang="en-US" dirty="0">
                <a:hlinkClick r:id="rId5"/>
              </a:rPr>
              <a:t>1800929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8890D-7623-46A3-97F5-38D91D83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5" y="4514445"/>
            <a:ext cx="878735" cy="8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2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B62D-B34D-4022-A9D4-482DDD03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E976D-0157-4955-B400-EC5F38134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Wireshark display filters can be typed into the filter toolbar to limit the data displayed and make it easier to view only specific packets</a:t>
            </a:r>
          </a:p>
          <a:p>
            <a:endParaRPr lang="en-US" dirty="0"/>
          </a:p>
        </p:txBody>
      </p:sp>
      <p:pic>
        <p:nvPicPr>
          <p:cNvPr id="5" name="Picture 4" descr="Screen shot showing the entry of a Wireshark display filter.">
            <a:extLst>
              <a:ext uri="{FF2B5EF4-FFF2-40B4-BE49-F238E27FC236}">
                <a16:creationId xmlns:a16="http://schemas.microsoft.com/office/drawing/2014/main" id="{720056B7-FD9E-40C7-9E55-7E84BA143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391" y="3429000"/>
            <a:ext cx="623055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674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4EC2-CCF6-486C-9FAE-847C2FA9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4865"/>
            <a:ext cx="8596668" cy="1320800"/>
          </a:xfrm>
        </p:spPr>
        <p:txBody>
          <a:bodyPr/>
          <a:lstStyle/>
          <a:p>
            <a:r>
              <a:rPr lang="en-US" dirty="0"/>
              <a:t>Wireshark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1E2E-31B7-4A32-9FF7-A7E725DF5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859702"/>
          </a:xfrm>
        </p:spPr>
        <p:txBody>
          <a:bodyPr/>
          <a:lstStyle/>
          <a:p>
            <a:r>
              <a:rPr lang="en-US" dirty="0"/>
              <a:t>Here are some example and commonly used display filters</a:t>
            </a:r>
          </a:p>
        </p:txBody>
      </p:sp>
      <p:graphicFrame>
        <p:nvGraphicFramePr>
          <p:cNvPr id="4" name="Table 4" descr="Table showing examples and explanations of a few common Wireshark filters.">
            <a:extLst>
              <a:ext uri="{FF2B5EF4-FFF2-40B4-BE49-F238E27FC236}">
                <a16:creationId xmlns:a16="http://schemas.microsoft.com/office/drawing/2014/main" id="{074E3906-6F95-4A9F-8FF9-4F698F584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35279"/>
              </p:ext>
            </p:extLst>
          </p:nvPr>
        </p:nvGraphicFramePr>
        <p:xfrm>
          <a:off x="677334" y="2590441"/>
          <a:ext cx="8128000" cy="2565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167495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953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20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Protocol name (i.e. </a:t>
                      </a:r>
                      <a:r>
                        <a:rPr lang="en-US" dirty="0" err="1"/>
                        <a:t>dhcp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icmp</a:t>
                      </a:r>
                      <a:r>
                        <a:rPr lang="en-US" dirty="0"/>
                        <a:t>, telnet)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Display only data from packets which implement a specific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21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ip.addr</a:t>
                      </a:r>
                      <a:r>
                        <a:rPr lang="en-US" dirty="0"/>
                        <a:t> == 192.168.1.1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Display only data coming from or going to the IP address 192.168.1.1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03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ip.src</a:t>
                      </a:r>
                      <a:r>
                        <a:rPr lang="en-US" dirty="0"/>
                        <a:t> == 10.0.255.10 and </a:t>
                      </a:r>
                      <a:r>
                        <a:rPr lang="en-US" dirty="0" err="1"/>
                        <a:t>ip.dst</a:t>
                      </a:r>
                      <a:r>
                        <a:rPr lang="en-US" dirty="0"/>
                        <a:t> == 10.0.105.202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Display only data coming from the IP address 10.0.255.10 AND going to the IP address 10.0.105.202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809131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11C1CB-5EBD-4788-B19C-F448C7A10B6E}"/>
              </a:ext>
            </a:extLst>
          </p:cNvPr>
          <p:cNvSpPr txBox="1">
            <a:spLocks/>
          </p:cNvSpPr>
          <p:nvPr/>
        </p:nvSpPr>
        <p:spPr>
          <a:xfrm>
            <a:off x="677334" y="5272524"/>
            <a:ext cx="8596668" cy="85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more information see </a:t>
            </a:r>
            <a:r>
              <a:rPr lang="en-US" dirty="0">
                <a:hlinkClick r:id="rId2"/>
              </a:rPr>
              <a:t>https://wiki.wireshark.org/DisplayFilters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2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D1E1-3844-48C5-9632-69F1DA19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F831-EAF2-4370-8993-15A5FC494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Wireshark also supports capture filters which can be applied prior to starting the data capture</a:t>
            </a:r>
          </a:p>
          <a:p>
            <a:r>
              <a:rPr lang="en-US" dirty="0"/>
              <a:t>Wireshark capture filters limit the data before capture while display filters limit the amount data display after capture</a:t>
            </a:r>
          </a:p>
          <a:p>
            <a:endParaRPr lang="en-US" dirty="0"/>
          </a:p>
        </p:txBody>
      </p:sp>
      <p:pic>
        <p:nvPicPr>
          <p:cNvPr id="5" name="Picture 4" descr="Screen shot showing the entry of a Wireshark capture filter.">
            <a:extLst>
              <a:ext uri="{FF2B5EF4-FFF2-40B4-BE49-F238E27FC236}">
                <a16:creationId xmlns:a16="http://schemas.microsoft.com/office/drawing/2014/main" id="{B4096A5E-1DD9-4F5A-91E8-0D060880F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26" y="3526762"/>
            <a:ext cx="5223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127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E367F-64FE-436E-B5C0-11F789A2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EBCF5-0396-427A-901A-2CB8807A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Wireshark capture filters use a different syntax then display filters</a:t>
            </a:r>
          </a:p>
          <a:p>
            <a:r>
              <a:rPr lang="en-US" dirty="0"/>
              <a:t>Wireshark capture filters use the </a:t>
            </a:r>
            <a:r>
              <a:rPr lang="en-US" dirty="0" err="1"/>
              <a:t>pcap</a:t>
            </a:r>
            <a:r>
              <a:rPr lang="en-US" dirty="0"/>
              <a:t>-filter syntax which is used by other network monitoring software packages such as the command line </a:t>
            </a:r>
            <a:r>
              <a:rPr lang="en-US" dirty="0" err="1"/>
              <a:t>tcpdump</a:t>
            </a:r>
            <a:r>
              <a:rPr lang="en-US" dirty="0"/>
              <a:t> program found on many Linux and Unix based systems</a:t>
            </a:r>
          </a:p>
          <a:p>
            <a:r>
              <a:rPr lang="en-US" dirty="0"/>
              <a:t>For more information see </a:t>
            </a:r>
            <a:r>
              <a:rPr lang="en-US" dirty="0">
                <a:hlinkClick r:id="rId2"/>
              </a:rPr>
              <a:t>https://wiki.wireshark.org/CaptureFilters</a:t>
            </a:r>
            <a:endParaRPr lang="en-US" dirty="0"/>
          </a:p>
        </p:txBody>
      </p:sp>
      <p:pic>
        <p:nvPicPr>
          <p:cNvPr id="5" name="Picture 4" descr="Graphic showing a few common Wireshark capture filters.">
            <a:extLst>
              <a:ext uri="{FF2B5EF4-FFF2-40B4-BE49-F238E27FC236}">
                <a16:creationId xmlns:a16="http://schemas.microsoft.com/office/drawing/2014/main" id="{2B1E7F09-0DE9-4C36-AE78-AC7C2FF4C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586" y="4100975"/>
            <a:ext cx="4582164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32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D408-D8C7-458A-B017-C5491BA8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Follow 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673CC-8530-40E1-94B7-C9E6E85BF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Wireshark has the capability to combine all the packets in a protocol stream together then display them on a single screen in several different formats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8367D-9D1F-4D41-8692-56DCB17C2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526762"/>
            <a:ext cx="5066247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1D076-5644-42C4-8D4B-E1D3D577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532" y="2979212"/>
            <a:ext cx="2859244" cy="2243525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7C8B728A-9AEA-4FDF-A47B-07045C669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79914">
            <a:off x="6016968" y="4137892"/>
            <a:ext cx="387927" cy="38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58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952D-FF23-4BC7-929C-2A26EC2A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Packet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9597-8AB8-4077-9FFE-E96DF4458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Wireshark has the ability open, decode and analyze data saved in a wide variety of formats for example:</a:t>
            </a:r>
          </a:p>
          <a:p>
            <a:pPr lvl="1"/>
            <a:r>
              <a:rPr lang="en-US" dirty="0"/>
              <a:t>Wireshark’s native format is </a:t>
            </a:r>
            <a:r>
              <a:rPr lang="en-US" dirty="0" err="1"/>
              <a:t>libpcap</a:t>
            </a:r>
            <a:r>
              <a:rPr lang="en-US" dirty="0"/>
              <a:t> which can be generated by many programs and network devices </a:t>
            </a:r>
          </a:p>
          <a:p>
            <a:pPr lvl="1"/>
            <a:r>
              <a:rPr lang="en-US" dirty="0"/>
              <a:t>Microsoft Network Monitor captures</a:t>
            </a:r>
          </a:p>
          <a:p>
            <a:pPr lvl="1"/>
            <a:r>
              <a:rPr lang="en-US" dirty="0"/>
              <a:t>Oracle snoop and </a:t>
            </a:r>
            <a:r>
              <a:rPr lang="en-US" dirty="0" err="1"/>
              <a:t>atmsnoop</a:t>
            </a:r>
            <a:r>
              <a:rPr lang="en-US" dirty="0"/>
              <a:t> captures</a:t>
            </a:r>
          </a:p>
          <a:p>
            <a:pPr lvl="1"/>
            <a:r>
              <a:rPr lang="en-US" dirty="0"/>
              <a:t>Novell </a:t>
            </a:r>
            <a:r>
              <a:rPr lang="en-US" dirty="0" err="1"/>
              <a:t>LANalyzer</a:t>
            </a:r>
            <a:r>
              <a:rPr lang="en-US" dirty="0"/>
              <a:t> captures</a:t>
            </a:r>
          </a:p>
          <a:p>
            <a:pPr lvl="1"/>
            <a:r>
              <a:rPr lang="en-US" dirty="0" err="1"/>
              <a:t>pppd</a:t>
            </a:r>
            <a:r>
              <a:rPr lang="en-US" dirty="0"/>
              <a:t> log files</a:t>
            </a:r>
          </a:p>
          <a:p>
            <a:pPr lvl="1"/>
            <a:r>
              <a:rPr lang="en-US" dirty="0"/>
              <a:t>IBM OS/400 communication traces</a:t>
            </a:r>
          </a:p>
          <a:p>
            <a:pPr lvl="1"/>
            <a:r>
              <a:rPr lang="en-US" dirty="0"/>
              <a:t>MPEG-2 transport streams</a:t>
            </a:r>
          </a:p>
        </p:txBody>
      </p:sp>
    </p:spTree>
    <p:extLst>
      <p:ext uri="{BB962C8B-B14F-4D97-AF65-F5344CB8AC3E}">
        <p14:creationId xmlns:p14="http://schemas.microsoft.com/office/powerpoint/2010/main" val="228433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8FE5-70DD-4AF3-BE10-4EC037E6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Capture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5CCD-3FD7-48C7-BBA8-A54B9F8FE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70" y="2160589"/>
            <a:ext cx="8596668" cy="3880773"/>
          </a:xfrm>
        </p:spPr>
        <p:txBody>
          <a:bodyPr/>
          <a:lstStyle/>
          <a:p>
            <a:r>
              <a:rPr lang="en-US" dirty="0"/>
              <a:t>Network interface cards (NIC) are designed to process network traffic addressed to themselves and discard all other network traffic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E1EBBA-9FC8-4D55-8002-70BC0D3C4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2424" y="3407631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859277-6B81-47B4-8D75-4A76D3633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2904" y="4322031"/>
            <a:ext cx="2077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AE:90:01:02:FA:12</a:t>
            </a:r>
          </a:p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589B64-4C67-4461-9EF3-42444459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67288" y="3658261"/>
            <a:ext cx="914400" cy="1152908"/>
            <a:chOff x="4249100" y="4124539"/>
            <a:chExt cx="914400" cy="1152908"/>
          </a:xfrm>
        </p:grpSpPr>
        <p:pic>
          <p:nvPicPr>
            <p:cNvPr id="14" name="Graphic 13" descr="Stream outline">
              <a:extLst>
                <a:ext uri="{FF2B5EF4-FFF2-40B4-BE49-F238E27FC236}">
                  <a16:creationId xmlns:a16="http://schemas.microsoft.com/office/drawing/2014/main" id="{BA4F18B2-9381-41D8-8C94-0848EEFC7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49100" y="4124539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510B41-C5D7-4329-97B7-A601D1502D8C}"/>
                </a:ext>
              </a:extLst>
            </p:cNvPr>
            <p:cNvSpPr txBox="1"/>
            <p:nvPr/>
          </p:nvSpPr>
          <p:spPr>
            <a:xfrm>
              <a:off x="4397907" y="4908115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NIC</a:t>
              </a:r>
            </a:p>
          </p:txBody>
        </p:sp>
      </p:grpSp>
      <p:sp>
        <p:nvSpPr>
          <p:cNvPr id="18" name="Arrow: Left 17">
            <a:extLst>
              <a:ext uri="{FF2B5EF4-FFF2-40B4-BE49-F238E27FC236}">
                <a16:creationId xmlns:a16="http://schemas.microsoft.com/office/drawing/2014/main" id="{618CF00D-369A-4313-81BD-31F40D5F8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71565" y="3109204"/>
            <a:ext cx="16002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accent2"/>
                </a:solidFill>
              </a:rPr>
              <a:t>Accepted:</a:t>
            </a:r>
          </a:p>
          <a:p>
            <a:pPr algn="ctr"/>
            <a:r>
              <a:rPr lang="en-US" sz="1000" dirty="0"/>
              <a:t>AE:90:01:02:FA:12</a:t>
            </a:r>
          </a:p>
          <a:p>
            <a:pPr algn="ctr"/>
            <a:endParaRPr lang="en-US" sz="1000" dirty="0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18278A84-6F23-461D-8D48-B201E18E4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62009">
            <a:off x="3173636" y="5479051"/>
            <a:ext cx="1600200" cy="914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rgbClr val="FF0000"/>
                </a:solidFill>
              </a:rPr>
              <a:t>Ignored:</a:t>
            </a:r>
          </a:p>
          <a:p>
            <a:pPr algn="ctr"/>
            <a:r>
              <a:rPr lang="en-US" sz="1000" dirty="0"/>
              <a:t>44:92:01:88:FA:02</a:t>
            </a:r>
          </a:p>
          <a:p>
            <a:pPr algn="ctr"/>
            <a:endParaRPr lang="en-US" sz="1000" dirty="0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81AE8EB2-C6BF-41E0-AE6F-75AD97B6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1845" y="3109204"/>
            <a:ext cx="1600200" cy="914400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To: AE:90:01:02:FA:12</a:t>
            </a:r>
          </a:p>
          <a:p>
            <a:pPr algn="ctr"/>
            <a:endParaRPr lang="en-US" sz="1000" dirty="0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ACEF64C8-3ECC-426E-90B7-C1474E414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1845" y="4115461"/>
            <a:ext cx="1600200" cy="914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To: 44:92:01:88:FA:02</a:t>
            </a:r>
          </a:p>
          <a:p>
            <a:pPr algn="ctr"/>
            <a:endParaRPr lang="en-US" sz="1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A31818-9080-46F2-BCD6-44099AB2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9623" y="3020291"/>
            <a:ext cx="5774159" cy="2184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5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8FE5-70DD-4AF3-BE10-4EC037E6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Capture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5CCD-3FD7-48C7-BBA8-A54B9F8FE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resolve this, some, but not all, network interface cards (NIC) can be configured to accept all traffic</a:t>
            </a:r>
          </a:p>
          <a:p>
            <a:pPr lvl="1"/>
            <a:r>
              <a:rPr lang="en-US" dirty="0"/>
              <a:t>Ethernet network cards may support promiscuous mode</a:t>
            </a:r>
          </a:p>
          <a:p>
            <a:pPr lvl="1"/>
            <a:r>
              <a:rPr lang="en-US" dirty="0"/>
              <a:t>Wireless network cards may support monitor mode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06C556E-BE42-49F3-ABDA-B9F7EE80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5006" y="4035704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0CC3CC-A81B-4026-B5BD-9E4FAB713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5486" y="4950104"/>
            <a:ext cx="2077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AE:90:01:02:FA:12</a:t>
            </a:r>
          </a:p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1C9808-E92E-41BA-B3E7-7EF587E9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83184" y="4286334"/>
            <a:ext cx="987771" cy="1310101"/>
            <a:chOff x="4212414" y="4124539"/>
            <a:chExt cx="987771" cy="1310101"/>
          </a:xfrm>
        </p:grpSpPr>
        <p:pic>
          <p:nvPicPr>
            <p:cNvPr id="23" name="Graphic 22" descr="Stream outline">
              <a:extLst>
                <a:ext uri="{FF2B5EF4-FFF2-40B4-BE49-F238E27FC236}">
                  <a16:creationId xmlns:a16="http://schemas.microsoft.com/office/drawing/2014/main" id="{1D421378-0290-4FAA-82CC-012D7DC0E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49100" y="4124539"/>
              <a:ext cx="914400" cy="914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A628FE7-4019-48FD-9210-E9E5AF8ECE21}"/>
                </a:ext>
              </a:extLst>
            </p:cNvPr>
            <p:cNvSpPr txBox="1"/>
            <p:nvPr/>
          </p:nvSpPr>
          <p:spPr>
            <a:xfrm>
              <a:off x="4212414" y="4911420"/>
              <a:ext cx="9877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NIC</a:t>
              </a:r>
            </a:p>
            <a:p>
              <a:r>
                <a:rPr lang="en-US" sz="1000" dirty="0"/>
                <a:t>(Promiscuous)</a:t>
              </a:r>
            </a:p>
          </p:txBody>
        </p:sp>
      </p:grpSp>
      <p:sp>
        <p:nvSpPr>
          <p:cNvPr id="25" name="Arrow: Left 24">
            <a:extLst>
              <a:ext uri="{FF2B5EF4-FFF2-40B4-BE49-F238E27FC236}">
                <a16:creationId xmlns:a16="http://schemas.microsoft.com/office/drawing/2014/main" id="{708F417D-B41C-4653-BA48-AB295CD34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4147" y="3737277"/>
            <a:ext cx="16002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accent2"/>
                </a:solidFill>
              </a:rPr>
              <a:t>Accepted:</a:t>
            </a:r>
          </a:p>
          <a:p>
            <a:pPr algn="ctr"/>
            <a:r>
              <a:rPr lang="en-US" sz="1000" dirty="0"/>
              <a:t>AE:90:01:02:FA:12</a:t>
            </a:r>
          </a:p>
          <a:p>
            <a:pPr algn="ctr"/>
            <a:endParaRPr lang="en-US" sz="1000" dirty="0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BE82DCC0-A1B4-4C22-A8FF-33B4DB408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4147" y="4743534"/>
            <a:ext cx="1600200" cy="914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accent1"/>
                </a:solidFill>
              </a:rPr>
              <a:t>Accepted:</a:t>
            </a:r>
          </a:p>
          <a:p>
            <a:pPr algn="ctr"/>
            <a:r>
              <a:rPr lang="en-US" sz="1000" dirty="0"/>
              <a:t>44:92:01:88:FA:02</a:t>
            </a:r>
          </a:p>
          <a:p>
            <a:pPr algn="ctr"/>
            <a:endParaRPr lang="en-US" sz="1000" dirty="0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04EE000F-C518-4E21-A1FF-9E502B95E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4427" y="3737277"/>
            <a:ext cx="1600200" cy="914400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To: AE:90:01:02:FA:12</a:t>
            </a:r>
          </a:p>
          <a:p>
            <a:pPr algn="ctr"/>
            <a:endParaRPr lang="en-US" sz="1000" dirty="0"/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A7FB0C2A-1E43-4D3B-9DC1-0B0E3337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4427" y="4743534"/>
            <a:ext cx="1600200" cy="914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To: 44:92:01:88:FA:02</a:t>
            </a:r>
          </a:p>
          <a:p>
            <a:pPr algn="ctr"/>
            <a:endParaRPr lang="en-US" sz="1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85C205-A8FD-4405-BA51-46362D3B9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2205" y="3648364"/>
            <a:ext cx="5774159" cy="2184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79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4A7A-F392-4AE8-A435-C1F9F806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Capture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7896-4471-4820-BDBD-14B0BE918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switches are designed to learn the addresses of systems connected to each port and store that information in a MAC address table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738BC-42BD-4ADB-8524-5D7189A9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10" y="3750501"/>
            <a:ext cx="3068782" cy="306878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CF58625-EA0E-4CBF-BE4B-44A4C2BFC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46213" y="3930825"/>
            <a:ext cx="1586589" cy="914597"/>
            <a:chOff x="4938200" y="2776134"/>
            <a:chExt cx="2606805" cy="140377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4952E9-03A5-4B35-AC8E-7F95DF1946B7}"/>
                </a:ext>
              </a:extLst>
            </p:cNvPr>
            <p:cNvSpPr/>
            <p:nvPr/>
          </p:nvSpPr>
          <p:spPr>
            <a:xfrm>
              <a:off x="4938200" y="288985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7A02A2C-9F0D-4A84-A827-2DF86E140408}"/>
                </a:ext>
              </a:extLst>
            </p:cNvPr>
            <p:cNvGrpSpPr/>
            <p:nvPr/>
          </p:nvGrpSpPr>
          <p:grpSpPr>
            <a:xfrm>
              <a:off x="5236487" y="2776134"/>
              <a:ext cx="2020631" cy="1290027"/>
              <a:chOff x="5149442" y="2745468"/>
              <a:chExt cx="2071372" cy="1321128"/>
            </a:xfrm>
          </p:grpSpPr>
          <p:pic>
            <p:nvPicPr>
              <p:cNvPr id="10" name="Graphic 9" descr="Computer with solid fill">
                <a:extLst>
                  <a:ext uri="{FF2B5EF4-FFF2-40B4-BE49-F238E27FC236}">
                    <a16:creationId xmlns:a16="http://schemas.microsoft.com/office/drawing/2014/main" id="{52980E61-D145-4282-BEA3-8BE6534AA4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46599" y="2745468"/>
                <a:ext cx="914399" cy="9144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6E14AC-DB3A-47F4-A3AF-55CC175026A3}"/>
                  </a:ext>
                </a:extLst>
              </p:cNvPr>
              <p:cNvSpPr txBox="1"/>
              <p:nvPr/>
            </p:nvSpPr>
            <p:spPr>
              <a:xfrm>
                <a:off x="5149442" y="3679570"/>
                <a:ext cx="2071372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dirty="0"/>
                  <a:t>25:66:43:B5:92:01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9AD9B2-C65F-4AC7-985C-EC838B42D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736" y="3823302"/>
            <a:ext cx="1586589" cy="840509"/>
            <a:chOff x="6128729" y="2820120"/>
            <a:chExt cx="2606805" cy="129006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2D1B475-FD5F-4FD8-B888-131F8C4F0086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060A233-E178-4F4B-AF10-CDEC49036142}"/>
                </a:ext>
              </a:extLst>
            </p:cNvPr>
            <p:cNvGrpSpPr/>
            <p:nvPr/>
          </p:nvGrpSpPr>
          <p:grpSpPr>
            <a:xfrm>
              <a:off x="6374056" y="2849026"/>
              <a:ext cx="2041701" cy="1215930"/>
              <a:chOff x="6315584" y="2820120"/>
              <a:chExt cx="2092973" cy="1245246"/>
            </a:xfrm>
          </p:grpSpPr>
          <p:pic>
            <p:nvPicPr>
              <p:cNvPr id="29" name="Graphic 28" descr="Computer with solid fill">
                <a:extLst>
                  <a:ext uri="{FF2B5EF4-FFF2-40B4-BE49-F238E27FC236}">
                    <a16:creationId xmlns:a16="http://schemas.microsoft.com/office/drawing/2014/main" id="{CDC8013A-8963-4A63-A420-122EBC204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6BDDF4-4F1C-4D90-BAA9-EB92B9F0A1A8}"/>
                  </a:ext>
                </a:extLst>
              </p:cNvPr>
              <p:cNvSpPr txBox="1"/>
              <p:nvPr/>
            </p:nvSpPr>
            <p:spPr>
              <a:xfrm>
                <a:off x="6315584" y="3678340"/>
                <a:ext cx="2092973" cy="38702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AE:90:01:02:FA:12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A35CA8-DD15-4225-B5AA-BAE1A54AA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964" y="5266059"/>
            <a:ext cx="1586589" cy="840509"/>
            <a:chOff x="6128729" y="2820120"/>
            <a:chExt cx="2606805" cy="12900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16A335-F0CC-4DFE-86D9-03CB7FD92A45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EA413BF-65EF-48BB-B8C0-F565444FE795}"/>
                </a:ext>
              </a:extLst>
            </p:cNvPr>
            <p:cNvGrpSpPr/>
            <p:nvPr/>
          </p:nvGrpSpPr>
          <p:grpSpPr>
            <a:xfrm>
              <a:off x="6373681" y="2849027"/>
              <a:ext cx="2025899" cy="1216320"/>
              <a:chOff x="6315193" y="2820120"/>
              <a:chExt cx="2076772" cy="1245645"/>
            </a:xfrm>
          </p:grpSpPr>
          <p:pic>
            <p:nvPicPr>
              <p:cNvPr id="34" name="Graphic 33" descr="Computer with solid fill">
                <a:extLst>
                  <a:ext uri="{FF2B5EF4-FFF2-40B4-BE49-F238E27FC236}">
                    <a16:creationId xmlns:a16="http://schemas.microsoft.com/office/drawing/2014/main" id="{4698CE2A-8A62-4888-9130-7117ACFF9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0929DCB-11D6-48D7-B2F1-58F918AAA5D4}"/>
                  </a:ext>
                </a:extLst>
              </p:cNvPr>
              <p:cNvSpPr txBox="1"/>
              <p:nvPr/>
            </p:nvSpPr>
            <p:spPr>
              <a:xfrm>
                <a:off x="6315193" y="3678739"/>
                <a:ext cx="2076772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44:92:01:88:FA:02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809751-955E-44C0-BA97-CECBEDD91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50" y="5266058"/>
            <a:ext cx="1586589" cy="840509"/>
            <a:chOff x="6128729" y="2820120"/>
            <a:chExt cx="2606805" cy="129006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4E4E604-E03D-4A63-9DE4-E9BBFA9F3BC9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EBEA3D0-AE7D-4F81-B638-3903D0035075}"/>
                </a:ext>
              </a:extLst>
            </p:cNvPr>
            <p:cNvGrpSpPr/>
            <p:nvPr/>
          </p:nvGrpSpPr>
          <p:grpSpPr>
            <a:xfrm>
              <a:off x="6373124" y="2849028"/>
              <a:ext cx="2054870" cy="1216710"/>
              <a:chOff x="6314622" y="2820120"/>
              <a:chExt cx="2106471" cy="1246044"/>
            </a:xfrm>
          </p:grpSpPr>
          <p:pic>
            <p:nvPicPr>
              <p:cNvPr id="39" name="Graphic 38" descr="Computer with solid fill">
                <a:extLst>
                  <a:ext uri="{FF2B5EF4-FFF2-40B4-BE49-F238E27FC236}">
                    <a16:creationId xmlns:a16="http://schemas.microsoft.com/office/drawing/2014/main" id="{5EEF2E28-A030-49B8-A0DD-379ED84D92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45EA0F-F807-4501-A39A-8FECABBF5419}"/>
                  </a:ext>
                </a:extLst>
              </p:cNvPr>
              <p:cNvSpPr txBox="1"/>
              <p:nvPr/>
            </p:nvSpPr>
            <p:spPr>
              <a:xfrm>
                <a:off x="6314622" y="3679138"/>
                <a:ext cx="2106471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dirty="0"/>
                  <a:t>30:9C:23:9D:7B:19</a:t>
                </a:r>
              </a:p>
            </p:txBody>
          </p:sp>
        </p:grp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28FBC2-374B-48D2-A912-D076C76B1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363325" y="4243557"/>
            <a:ext cx="716463" cy="1411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CA03ADB-879E-4935-82BB-5A3211C0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2363553" y="5686314"/>
            <a:ext cx="714637" cy="1803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EA53AA-2901-4532-829D-114878898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119158" y="4425168"/>
            <a:ext cx="1627055" cy="12248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A4B5E6E-D205-45E9-BD24-61201512B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4119158" y="5686313"/>
            <a:ext cx="1689892" cy="1803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Table 55">
            <a:extLst>
              <a:ext uri="{FF2B5EF4-FFF2-40B4-BE49-F238E27FC236}">
                <a16:creationId xmlns:a16="http://schemas.microsoft.com/office/drawing/2014/main" id="{FA1D18CF-A3DD-4BF6-A5E0-6F7CC183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44759"/>
              </p:ext>
            </p:extLst>
          </p:nvPr>
        </p:nvGraphicFramePr>
        <p:xfrm>
          <a:off x="7454989" y="3314304"/>
          <a:ext cx="1913093" cy="279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881">
                  <a:extLst>
                    <a:ext uri="{9D8B030D-6E8A-4147-A177-3AD203B41FA5}">
                      <a16:colId xmlns:a16="http://schemas.microsoft.com/office/drawing/2014/main" val="866341291"/>
                    </a:ext>
                  </a:extLst>
                </a:gridCol>
                <a:gridCol w="1466212">
                  <a:extLst>
                    <a:ext uri="{9D8B030D-6E8A-4147-A177-3AD203B41FA5}">
                      <a16:colId xmlns:a16="http://schemas.microsoft.com/office/drawing/2014/main" val="286733829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000" dirty="0"/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078990"/>
                  </a:ext>
                </a:extLst>
              </a:tr>
              <a:tr h="258618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AE:90:01:02:FA:12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511820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44:92:01:88:FA:02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03133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365760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788107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14903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581364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651394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296682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25:66:43:B5:92:01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21326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30:9C:23:9D:7B:19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939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1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11B6D720-7FF9-486C-B780-3705BAF69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10" y="3750501"/>
            <a:ext cx="3068782" cy="3068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514A7A-F392-4AE8-A435-C1F9F806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Capture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7896-4471-4820-BDBD-14B0BE918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690171"/>
          </a:xfrm>
        </p:spPr>
        <p:txBody>
          <a:bodyPr/>
          <a:lstStyle/>
          <a:p>
            <a:r>
              <a:rPr lang="en-US" dirty="0"/>
              <a:t>Traffic is then forwarded out only on the port containing the system with the proper destination address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F97DDDF-9049-459F-BA17-EB2BC4439945}"/>
              </a:ext>
            </a:extLst>
          </p:cNvPr>
          <p:cNvSpPr txBox="1">
            <a:spLocks/>
          </p:cNvSpPr>
          <p:nvPr/>
        </p:nvSpPr>
        <p:spPr>
          <a:xfrm>
            <a:off x="677334" y="2792964"/>
            <a:ext cx="6445815" cy="69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Traffic from 192.168.1.101 to 192.168.1.109 would only be seen on ports 1 and 9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6360B2E-F995-4DB4-983B-CC3D523AD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46213" y="3930825"/>
            <a:ext cx="1586589" cy="914597"/>
            <a:chOff x="4938200" y="2776134"/>
            <a:chExt cx="2606805" cy="140377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6C41BF7-4538-4638-BB98-CF1AF29D13EC}"/>
                </a:ext>
              </a:extLst>
            </p:cNvPr>
            <p:cNvSpPr/>
            <p:nvPr/>
          </p:nvSpPr>
          <p:spPr>
            <a:xfrm>
              <a:off x="4938200" y="288985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7A2CAEA-0A7F-4275-80E7-D44FC071D2DA}"/>
                </a:ext>
              </a:extLst>
            </p:cNvPr>
            <p:cNvGrpSpPr/>
            <p:nvPr/>
          </p:nvGrpSpPr>
          <p:grpSpPr>
            <a:xfrm>
              <a:off x="5236487" y="2776134"/>
              <a:ext cx="2020631" cy="1290027"/>
              <a:chOff x="5149442" y="2745468"/>
              <a:chExt cx="2071372" cy="1321128"/>
            </a:xfrm>
          </p:grpSpPr>
          <p:pic>
            <p:nvPicPr>
              <p:cNvPr id="49" name="Graphic 48" descr="Computer with solid fill">
                <a:extLst>
                  <a:ext uri="{FF2B5EF4-FFF2-40B4-BE49-F238E27FC236}">
                    <a16:creationId xmlns:a16="http://schemas.microsoft.com/office/drawing/2014/main" id="{0EA2E951-79D4-4FDB-9B7C-6D3FD138B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46599" y="2745468"/>
                <a:ext cx="914399" cy="914400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AC60FE1-404A-40B6-A3BB-018C9E891295}"/>
                  </a:ext>
                </a:extLst>
              </p:cNvPr>
              <p:cNvSpPr txBox="1"/>
              <p:nvPr/>
            </p:nvSpPr>
            <p:spPr>
              <a:xfrm>
                <a:off x="5149442" y="3679570"/>
                <a:ext cx="2071372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dirty="0"/>
                  <a:t>25:66:43:B5:92:01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830BB54-2EBD-4A01-B5E9-0470C5E4A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736" y="3823302"/>
            <a:ext cx="1586589" cy="840509"/>
            <a:chOff x="6128729" y="2820120"/>
            <a:chExt cx="2606805" cy="12900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4BA3EE-E882-4067-A709-CA037655CE98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6C60763-43C4-4771-981D-1B778C165B07}"/>
                </a:ext>
              </a:extLst>
            </p:cNvPr>
            <p:cNvGrpSpPr/>
            <p:nvPr/>
          </p:nvGrpSpPr>
          <p:grpSpPr>
            <a:xfrm>
              <a:off x="6374056" y="2849026"/>
              <a:ext cx="2041701" cy="1215930"/>
              <a:chOff x="6315584" y="2820120"/>
              <a:chExt cx="2092973" cy="1245246"/>
            </a:xfrm>
          </p:grpSpPr>
          <p:pic>
            <p:nvPicPr>
              <p:cNvPr id="56" name="Graphic 55" descr="Computer with solid fill">
                <a:extLst>
                  <a:ext uri="{FF2B5EF4-FFF2-40B4-BE49-F238E27FC236}">
                    <a16:creationId xmlns:a16="http://schemas.microsoft.com/office/drawing/2014/main" id="{8945FA1F-826A-4E54-83FD-84EFE257DF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792160F-2F19-4769-A5E3-C76255FB6C50}"/>
                  </a:ext>
                </a:extLst>
              </p:cNvPr>
              <p:cNvSpPr txBox="1"/>
              <p:nvPr/>
            </p:nvSpPr>
            <p:spPr>
              <a:xfrm>
                <a:off x="6315584" y="3678340"/>
                <a:ext cx="2092973" cy="387026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AE:90:01:02:FA:12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817FBE8-A6FD-43D2-81BE-319C46ED6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964" y="5266059"/>
            <a:ext cx="1586589" cy="840509"/>
            <a:chOff x="6128729" y="2820120"/>
            <a:chExt cx="2606805" cy="129006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8C5823D-A896-44EA-8FCC-68A2E8AB6D17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31AF686-A3FC-46CC-951E-B82512AA3E3A}"/>
                </a:ext>
              </a:extLst>
            </p:cNvPr>
            <p:cNvGrpSpPr/>
            <p:nvPr/>
          </p:nvGrpSpPr>
          <p:grpSpPr>
            <a:xfrm>
              <a:off x="6373681" y="2849027"/>
              <a:ext cx="2025899" cy="1216320"/>
              <a:chOff x="6315193" y="2820120"/>
              <a:chExt cx="2076772" cy="1245645"/>
            </a:xfrm>
          </p:grpSpPr>
          <p:pic>
            <p:nvPicPr>
              <p:cNvPr id="61" name="Graphic 60" descr="Computer with solid fill">
                <a:extLst>
                  <a:ext uri="{FF2B5EF4-FFF2-40B4-BE49-F238E27FC236}">
                    <a16:creationId xmlns:a16="http://schemas.microsoft.com/office/drawing/2014/main" id="{0FFFF294-9517-44AA-ACB6-40BD4B0C4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18CCE92-C018-4CC2-8651-7A3BD3087849}"/>
                  </a:ext>
                </a:extLst>
              </p:cNvPr>
              <p:cNvSpPr txBox="1"/>
              <p:nvPr/>
            </p:nvSpPr>
            <p:spPr>
              <a:xfrm>
                <a:off x="6315193" y="3678739"/>
                <a:ext cx="2076772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44:92:01:88:FA:02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DE80196-53F3-4581-A08A-1CCF768C5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09050" y="5266058"/>
            <a:ext cx="1586589" cy="840509"/>
            <a:chOff x="6128729" y="2820120"/>
            <a:chExt cx="2606805" cy="129006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E80182-B041-47D7-A25E-F57B07110D3E}"/>
                </a:ext>
              </a:extLst>
            </p:cNvPr>
            <p:cNvSpPr/>
            <p:nvPr/>
          </p:nvSpPr>
          <p:spPr>
            <a:xfrm>
              <a:off x="6128729" y="2820120"/>
              <a:ext cx="2606805" cy="12900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11B2A43-5B96-49C0-AA29-003497AA45C4}"/>
                </a:ext>
              </a:extLst>
            </p:cNvPr>
            <p:cNvGrpSpPr/>
            <p:nvPr/>
          </p:nvGrpSpPr>
          <p:grpSpPr>
            <a:xfrm>
              <a:off x="6373124" y="2849028"/>
              <a:ext cx="2054870" cy="1216710"/>
              <a:chOff x="6314622" y="2820120"/>
              <a:chExt cx="2106471" cy="1246044"/>
            </a:xfrm>
          </p:grpSpPr>
          <p:pic>
            <p:nvPicPr>
              <p:cNvPr id="66" name="Graphic 65" descr="Computer with solid fill">
                <a:extLst>
                  <a:ext uri="{FF2B5EF4-FFF2-40B4-BE49-F238E27FC236}">
                    <a16:creationId xmlns:a16="http://schemas.microsoft.com/office/drawing/2014/main" id="{C062C966-28C1-472B-AF82-7D662F660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42202" y="282012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3B1586-3566-4BAC-B2A1-409A7FC4685E}"/>
                  </a:ext>
                </a:extLst>
              </p:cNvPr>
              <p:cNvSpPr txBox="1"/>
              <p:nvPr/>
            </p:nvSpPr>
            <p:spPr>
              <a:xfrm>
                <a:off x="6314622" y="3679138"/>
                <a:ext cx="2106471" cy="3870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dirty="0"/>
                  <a:t>30:9C:23:9D:7B:19</a:t>
                </a:r>
              </a:p>
            </p:txBody>
          </p:sp>
        </p:grp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B0043BF-E706-48C3-8F14-373DD0D27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363325" y="4243557"/>
            <a:ext cx="716463" cy="1411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25B7031-5BF2-4371-A8EC-4CF990CF5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2363553" y="5686314"/>
            <a:ext cx="714637" cy="1803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1881334-3796-44EE-9E6E-292A9D2AF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4" idx="1"/>
          </p:cNvCxnSpPr>
          <p:nvPr/>
        </p:nvCxnSpPr>
        <p:spPr>
          <a:xfrm flipH="1">
            <a:off x="4119158" y="5686313"/>
            <a:ext cx="1689892" cy="1803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Table 55">
            <a:extLst>
              <a:ext uri="{FF2B5EF4-FFF2-40B4-BE49-F238E27FC236}">
                <a16:creationId xmlns:a16="http://schemas.microsoft.com/office/drawing/2014/main" id="{49AA6817-7C9E-4764-90E5-64A0BB074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861408"/>
              </p:ext>
            </p:extLst>
          </p:nvPr>
        </p:nvGraphicFramePr>
        <p:xfrm>
          <a:off x="7454989" y="3314304"/>
          <a:ext cx="1913093" cy="279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881">
                  <a:extLst>
                    <a:ext uri="{9D8B030D-6E8A-4147-A177-3AD203B41FA5}">
                      <a16:colId xmlns:a16="http://schemas.microsoft.com/office/drawing/2014/main" val="866341291"/>
                    </a:ext>
                  </a:extLst>
                </a:gridCol>
                <a:gridCol w="1466212">
                  <a:extLst>
                    <a:ext uri="{9D8B030D-6E8A-4147-A177-3AD203B41FA5}">
                      <a16:colId xmlns:a16="http://schemas.microsoft.com/office/drawing/2014/main" val="286733829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000" dirty="0"/>
                        <a:t>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078990"/>
                  </a:ext>
                </a:extLst>
              </a:tr>
              <a:tr h="258618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AE:90:01:02:FA:12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511820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44:92:01:88:FA:02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203133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365760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788107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14903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581364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651394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296682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25:66:43:B5:92:01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21326"/>
                  </a:ext>
                </a:extLst>
              </a:tr>
              <a:tr h="247433"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30:9C:23:9D:7B:19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939244"/>
                  </a:ext>
                </a:extLst>
              </a:tr>
            </a:tbl>
          </a:graphicData>
        </a:graphic>
      </p:graphicFrame>
      <p:sp>
        <p:nvSpPr>
          <p:cNvPr id="74" name="Arrow: Right 73">
            <a:extLst>
              <a:ext uri="{FF2B5EF4-FFF2-40B4-BE49-F238E27FC236}">
                <a16:creationId xmlns:a16="http://schemas.microsoft.com/office/drawing/2014/main" id="{1F221B78-1FA7-456B-9A82-55B7E9591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559781">
            <a:off x="1786201" y="4562060"/>
            <a:ext cx="1739213" cy="690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Src</a:t>
            </a:r>
            <a:r>
              <a:rPr lang="en-US" sz="1000" dirty="0"/>
              <a:t>: AE:90:01:02:FA:12</a:t>
            </a:r>
          </a:p>
          <a:p>
            <a:pPr algn="ctr"/>
            <a:r>
              <a:rPr lang="en-US" sz="1000" dirty="0" err="1"/>
              <a:t>Dst</a:t>
            </a:r>
            <a:r>
              <a:rPr lang="en-US" sz="1000" dirty="0"/>
              <a:t>: 25:66:43:B5:92:01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D95CDB8-95A4-4F69-B3E9-EF73DB27F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6" idx="1"/>
          </p:cNvCxnSpPr>
          <p:nvPr/>
        </p:nvCxnSpPr>
        <p:spPr>
          <a:xfrm flipH="1">
            <a:off x="4119158" y="4425168"/>
            <a:ext cx="1627055" cy="12248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AEC931CA-C77E-4E0C-B2B9-D47B24F2C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342035">
            <a:off x="4070746" y="4680872"/>
            <a:ext cx="1739213" cy="690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Src</a:t>
            </a:r>
            <a:r>
              <a:rPr lang="en-US" sz="1000" dirty="0"/>
              <a:t>: AE:90:01:02:FA:12</a:t>
            </a:r>
          </a:p>
          <a:p>
            <a:pPr algn="ctr"/>
            <a:r>
              <a:rPr lang="en-US" sz="1000" dirty="0" err="1"/>
              <a:t>Dst</a:t>
            </a:r>
            <a:r>
              <a:rPr lang="en-US" sz="1000" dirty="0"/>
              <a:t>: 25:66:43:B5:92:01</a:t>
            </a:r>
          </a:p>
        </p:txBody>
      </p:sp>
    </p:spTree>
    <p:extLst>
      <p:ext uri="{BB962C8B-B14F-4D97-AF65-F5344CB8AC3E}">
        <p14:creationId xmlns:p14="http://schemas.microsoft.com/office/powerpoint/2010/main" val="426714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F6E7E-33C1-4DAB-811B-DDDA4B9E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0B39A-352B-44ED-B1D2-6BC119940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the purpose of packet capture software such as Wireshark.</a:t>
            </a:r>
          </a:p>
          <a:p>
            <a:r>
              <a:rPr lang="en-US" dirty="0"/>
              <a:t>Use Wireshark to capture network data.</a:t>
            </a:r>
          </a:p>
          <a:p>
            <a:r>
              <a:rPr lang="en-US" dirty="0"/>
              <a:t>Explain the different ways Wireshark can present and format captured data.</a:t>
            </a:r>
          </a:p>
          <a:p>
            <a:r>
              <a:rPr lang="en-US" dirty="0"/>
              <a:t>Control the display and capture of network data using filters.</a:t>
            </a:r>
          </a:p>
          <a:p>
            <a:r>
              <a:rPr lang="en-US" dirty="0"/>
              <a:t>Discuss various ways networks and network devices can be manipulated to allow the capture of network traffic.</a:t>
            </a:r>
          </a:p>
        </p:txBody>
      </p:sp>
    </p:spTree>
    <p:extLst>
      <p:ext uri="{BB962C8B-B14F-4D97-AF65-F5344CB8AC3E}">
        <p14:creationId xmlns:p14="http://schemas.microsoft.com/office/powerpoint/2010/main" val="1088036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F777-60CE-4460-8255-B98F002E0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Capture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904E0-6D82-4B58-9669-1D476DCC7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multiple ways to resolve this, the following methods are often used by network administrators to legally monitor network traffic</a:t>
            </a:r>
          </a:p>
          <a:p>
            <a:pPr lvl="1"/>
            <a:r>
              <a:rPr lang="en-US" dirty="0"/>
              <a:t>Many network switches provide a feature that can be configured to mirror traffic from one another monitor port</a:t>
            </a:r>
          </a:p>
          <a:p>
            <a:pPr lvl="1"/>
            <a:r>
              <a:rPr lang="en-US" dirty="0"/>
              <a:t>Devices called network taps can be purchased and inserted into network where the tap will copy all traffic received onto a monitor port</a:t>
            </a:r>
          </a:p>
        </p:txBody>
      </p:sp>
    </p:spTree>
    <p:extLst>
      <p:ext uri="{BB962C8B-B14F-4D97-AF65-F5344CB8AC3E}">
        <p14:creationId xmlns:p14="http://schemas.microsoft.com/office/powerpoint/2010/main" val="2976950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043A-7BF2-4A4A-954D-D638A4BF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Capture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6050-87F4-4267-B0A4-E02068A0F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multiple ways to resolve this, the following methods are used by hackers to illegally monitor network traffic</a:t>
            </a:r>
          </a:p>
          <a:p>
            <a:pPr lvl="1"/>
            <a:r>
              <a:rPr lang="en-US" dirty="0"/>
              <a:t>Some switches MAC tables can be overloaded which will cause it to forward traffic out on all ports</a:t>
            </a:r>
          </a:p>
          <a:p>
            <a:pPr lvl="1"/>
            <a:r>
              <a:rPr lang="en-US" dirty="0"/>
              <a:t>A technique known as ARP spoofing can fool the switch into thinking a port contains an address it does not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4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94AE-9B13-CD7C-899D-532596D2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A8E7-A93B-834C-B5A6-51EA20538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further information go to </a:t>
            </a:r>
            <a:r>
              <a:rPr lang="en-US" dirty="0">
                <a:hlinkClick r:id="rId2"/>
              </a:rPr>
              <a:t>https://www.nl.northweststate.edu/camo</a:t>
            </a:r>
            <a:r>
              <a:rPr lang="en-US" dirty="0"/>
              <a:t> or contact:</a:t>
            </a:r>
          </a:p>
          <a:p>
            <a:pPr lvl="1"/>
            <a:r>
              <a:rPr lang="en-US" sz="1600" dirty="0"/>
              <a:t>Tony Hills – </a:t>
            </a:r>
            <a:r>
              <a:rPr lang="en-US" sz="1600" dirty="0">
                <a:hlinkClick r:id="rId3"/>
              </a:rPr>
              <a:t>thills@northweststate.edu</a:t>
            </a:r>
            <a:r>
              <a:rPr lang="en-US" sz="1600" dirty="0"/>
              <a:t> – 419-267-1354</a:t>
            </a:r>
          </a:p>
          <a:p>
            <a:pPr lvl="1"/>
            <a:r>
              <a:rPr lang="en-US" sz="1600" dirty="0"/>
              <a:t>Sarah Stubblefield – </a:t>
            </a:r>
            <a:r>
              <a:rPr lang="en-US" sz="1600" dirty="0">
                <a:hlinkClick r:id="rId4"/>
              </a:rPr>
              <a:t>sstubblefield@northweststate.edu</a:t>
            </a:r>
            <a:r>
              <a:rPr lang="en-US" sz="1600" dirty="0"/>
              <a:t> – 419-267-1512</a:t>
            </a:r>
          </a:p>
          <a:p>
            <a:pPr lvl="1"/>
            <a:r>
              <a:rPr lang="en-US" sz="1600" dirty="0"/>
              <a:t>Mike Kwiatkowski – </a:t>
            </a:r>
            <a:r>
              <a:rPr lang="en-US" sz="1600" dirty="0">
                <a:hlinkClick r:id="rId5"/>
              </a:rPr>
              <a:t>mkwiatkowski@northweststate.edu</a:t>
            </a:r>
            <a:r>
              <a:rPr lang="en-US" sz="1600" dirty="0"/>
              <a:t> – 419-267-1231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7F330-2D96-6472-ABC4-69D3AD40F761}"/>
              </a:ext>
            </a:extLst>
          </p:cNvPr>
          <p:cNvSpPr txBox="1"/>
          <p:nvPr/>
        </p:nvSpPr>
        <p:spPr>
          <a:xfrm>
            <a:off x="2354215" y="4632943"/>
            <a:ext cx="572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Made possible through support from the National Science Foundation (NSF) award number </a:t>
            </a:r>
            <a:r>
              <a:rPr lang="en-US" dirty="0">
                <a:hlinkClick r:id="rId6"/>
              </a:rPr>
              <a:t>1800929</a:t>
            </a:r>
            <a:endParaRPr lang="en-US" dirty="0"/>
          </a:p>
        </p:txBody>
      </p:sp>
      <p:pic>
        <p:nvPicPr>
          <p:cNvPr id="5" name="Picture 4" descr="NSF Logo">
            <a:extLst>
              <a:ext uri="{FF2B5EF4-FFF2-40B4-BE49-F238E27FC236}">
                <a16:creationId xmlns:a16="http://schemas.microsoft.com/office/drawing/2014/main" id="{83277D5D-F959-68E9-950E-830A9DF21C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75" y="4514445"/>
            <a:ext cx="878735" cy="8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9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295C-856F-4952-8C4E-4DFA657F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EBD39-10BF-40E4-8CE7-D26743C2F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Wireshark?</a:t>
            </a:r>
          </a:p>
          <a:p>
            <a:pPr lvl="1"/>
            <a:r>
              <a:rPr lang="en-US" dirty="0"/>
              <a:t>Wireshark is software that allows us to view all data being transmitted on a network</a:t>
            </a:r>
          </a:p>
          <a:p>
            <a:pPr lvl="1"/>
            <a:r>
              <a:rPr lang="en-US" dirty="0"/>
              <a:t>Wireshark allows us to view fully decoded data or view data in its raw (binary) format</a:t>
            </a:r>
          </a:p>
          <a:p>
            <a:pPr lvl="1"/>
            <a:r>
              <a:rPr lang="en-US" dirty="0"/>
              <a:t>Wireshark is free, open-source software</a:t>
            </a:r>
          </a:p>
          <a:p>
            <a:pPr lvl="1"/>
            <a:r>
              <a:rPr lang="en-US" dirty="0"/>
              <a:t>Wireshark is available for multiple platforms (Linux, MAC, Windows)</a:t>
            </a:r>
          </a:p>
          <a:p>
            <a:pPr lvl="2"/>
            <a:r>
              <a:rPr lang="en-US" dirty="0">
                <a:hlinkClick r:id="rId2"/>
              </a:rPr>
              <a:t>https://www.wireshark.org</a:t>
            </a:r>
            <a:endParaRPr lang="en-US" dirty="0"/>
          </a:p>
        </p:txBody>
      </p:sp>
      <p:pic>
        <p:nvPicPr>
          <p:cNvPr id="6" name="Picture 5" descr="Wireshark logo">
            <a:extLst>
              <a:ext uri="{FF2B5EF4-FFF2-40B4-BE49-F238E27FC236}">
                <a16:creationId xmlns:a16="http://schemas.microsoft.com/office/drawing/2014/main" id="{196081CE-E616-43B0-8CD7-DF3D0663B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993612"/>
            <a:ext cx="37909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72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97048-138F-4D2A-8F83-479C30C4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Simple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6D4B2-6779-44F4-9D19-901BD851C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and install </a:t>
            </a:r>
          </a:p>
          <a:p>
            <a:r>
              <a:rPr lang="en-US" dirty="0"/>
              <a:t>Needs to be run as the super-user or permissions need to be configured to allow regular user access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creen capture showing Wireshark being started with sudo command.">
            <a:extLst>
              <a:ext uri="{FF2B5EF4-FFF2-40B4-BE49-F238E27FC236}">
                <a16:creationId xmlns:a16="http://schemas.microsoft.com/office/drawing/2014/main" id="{B2FC44FC-AA12-48BD-A288-80B7E4826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69" y="4100975"/>
            <a:ext cx="6077798" cy="130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50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42658-00C5-43EF-92C9-8C53A3B5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Simple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3921-599D-402F-B5E7-32FC70155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the interface to be used to capture the data</a:t>
            </a:r>
          </a:p>
          <a:p>
            <a:endParaRPr lang="en-US" dirty="0"/>
          </a:p>
        </p:txBody>
      </p:sp>
      <p:pic>
        <p:nvPicPr>
          <p:cNvPr id="5" name="Picture 4" descr="Screen capture showing Wireshark interface selection screen.">
            <a:extLst>
              <a:ext uri="{FF2B5EF4-FFF2-40B4-BE49-F238E27FC236}">
                <a16:creationId xmlns:a16="http://schemas.microsoft.com/office/drawing/2014/main" id="{171BA61F-FBDD-4CB6-9672-7A1166FE3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9" y="3104654"/>
            <a:ext cx="8357118" cy="199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77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838B-DECD-464C-86A3-E0B3B957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Simple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EF60E-6F9F-4D4B-ABCA-4AE38E4AF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Start button to begin capture</a:t>
            </a:r>
          </a:p>
          <a:p>
            <a:r>
              <a:rPr lang="en-US" dirty="0"/>
              <a:t>Click the Stop button to end capture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3AC0E-9AF3-4192-A693-2492D30D7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53" y="2160589"/>
            <a:ext cx="3172268" cy="3019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AF2BCB-B853-4F2B-8FD1-34E4B1966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138" y="3218902"/>
            <a:ext cx="2724530" cy="228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86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492A-4C07-49C6-9188-D31EC8F8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Screen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7BCA-B055-454F-B8E8-0ACD3E71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viewing a packet capture, the Wireshark screen is divided into three sections</a:t>
            </a:r>
          </a:p>
          <a:p>
            <a:r>
              <a:rPr lang="en-US" dirty="0"/>
              <a:t>The top pane (packet list) shows an ordered list containing a summary of each packet captured</a:t>
            </a:r>
          </a:p>
        </p:txBody>
      </p:sp>
      <p:pic>
        <p:nvPicPr>
          <p:cNvPr id="5" name="Picture 4" descr="Screen shot showing the Wireshark packet list panel.">
            <a:extLst>
              <a:ext uri="{FF2B5EF4-FFF2-40B4-BE49-F238E27FC236}">
                <a16:creationId xmlns:a16="http://schemas.microsoft.com/office/drawing/2014/main" id="{F6F81F98-AD2A-4F3E-BCE7-3891E1F9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75" y="4100975"/>
            <a:ext cx="451338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16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492A-4C07-49C6-9188-D31EC8F8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Screen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7BCA-B055-454F-B8E8-0ACD3E71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viewing a packet capture, the Wireshark screen is divided into three sections</a:t>
            </a:r>
          </a:p>
          <a:p>
            <a:r>
              <a:rPr lang="en-US" dirty="0"/>
              <a:t>The middle pane (packet details) shows detailed and decoded data associated with the packet selected in the packet list pane</a:t>
            </a:r>
          </a:p>
          <a:p>
            <a:pPr lvl="1"/>
            <a:r>
              <a:rPr lang="en-US" dirty="0"/>
              <a:t>Some summary data listed in the packet details pane can be expanded to provide more detailed information about the section of the packet being displayed</a:t>
            </a:r>
          </a:p>
        </p:txBody>
      </p:sp>
      <p:pic>
        <p:nvPicPr>
          <p:cNvPr id="8" name="Picture 7" descr="Screen shot showing the Wireshark packet details panel.">
            <a:extLst>
              <a:ext uri="{FF2B5EF4-FFF2-40B4-BE49-F238E27FC236}">
                <a16:creationId xmlns:a16="http://schemas.microsoft.com/office/drawing/2014/main" id="{4B85AACB-35B9-47FD-8694-BA64E49B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76" y="4100975"/>
            <a:ext cx="451338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7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492A-4C07-49C6-9188-D31EC8F8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 Screen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7BCA-B055-454F-B8E8-0ACD3E71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viewing a packet capture, the Wireshark screen is divided into three sections</a:t>
            </a:r>
          </a:p>
          <a:p>
            <a:r>
              <a:rPr lang="en-US" dirty="0"/>
              <a:t>The bottom pane (packet bytes) shows the raw (binary) data associated with the packet selected in the packet list pane </a:t>
            </a:r>
          </a:p>
          <a:p>
            <a:pPr lvl="1"/>
            <a:r>
              <a:rPr lang="en-US" dirty="0"/>
              <a:t>If any decoded data is selected in the packet details pane the associated raw data will be highlighted in the packet bytes pane</a:t>
            </a:r>
          </a:p>
        </p:txBody>
      </p:sp>
      <p:pic>
        <p:nvPicPr>
          <p:cNvPr id="5" name="Picture 4" descr="Screen shot showing the Wireshark packet bytes panel.">
            <a:extLst>
              <a:ext uri="{FF2B5EF4-FFF2-40B4-BE49-F238E27FC236}">
                <a16:creationId xmlns:a16="http://schemas.microsoft.com/office/drawing/2014/main" id="{B8DA773A-D9E9-4650-9452-B6BC048E9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75" y="4100975"/>
            <a:ext cx="451338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9627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520</TotalTime>
  <Words>1214</Words>
  <Application>Microsoft Office PowerPoint</Application>
  <PresentationFormat>Widescreen</PresentationFormat>
  <Paragraphs>163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Facet</vt:lpstr>
      <vt:lpstr>Packet Capture Using Wireshark</vt:lpstr>
      <vt:lpstr>Objectives</vt:lpstr>
      <vt:lpstr>Wireshark Overview</vt:lpstr>
      <vt:lpstr>Wireshark Simple Usage</vt:lpstr>
      <vt:lpstr>Wireshark Simple Usage</vt:lpstr>
      <vt:lpstr>Wireshark Simple Usage</vt:lpstr>
      <vt:lpstr>Wireshark Screen Layout</vt:lpstr>
      <vt:lpstr>Wireshark Screen Layout</vt:lpstr>
      <vt:lpstr>Wireshark Screen Layout</vt:lpstr>
      <vt:lpstr>Wireshark Filters</vt:lpstr>
      <vt:lpstr>Wireshark Filters</vt:lpstr>
      <vt:lpstr>Wireshark Filters</vt:lpstr>
      <vt:lpstr>Wireshark Filters</vt:lpstr>
      <vt:lpstr>Wireshark Follow Stream</vt:lpstr>
      <vt:lpstr>Wireshark Packet Files</vt:lpstr>
      <vt:lpstr>Wireshark Capture Problems</vt:lpstr>
      <vt:lpstr>Wireshark Capture Problems</vt:lpstr>
      <vt:lpstr>Wireshark Capture Problems</vt:lpstr>
      <vt:lpstr>Wireshark Capture Problems</vt:lpstr>
      <vt:lpstr>Wireshark Capture Problems</vt:lpstr>
      <vt:lpstr>Wireshark Capture Problems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Wireshark Basics</dc:title>
  <dc:creator>Tony Hills</dc:creator>
  <cp:lastModifiedBy>Tony Hills</cp:lastModifiedBy>
  <cp:revision>40</cp:revision>
  <dcterms:created xsi:type="dcterms:W3CDTF">2021-06-29T13:47:33Z</dcterms:created>
  <dcterms:modified xsi:type="dcterms:W3CDTF">2022-07-13T14:58:08Z</dcterms:modified>
</cp:coreProperties>
</file>