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94" r:id="rId4"/>
    <p:sldId id="288" r:id="rId5"/>
    <p:sldId id="282" r:id="rId6"/>
    <p:sldId id="283" r:id="rId7"/>
    <p:sldId id="284" r:id="rId8"/>
    <p:sldId id="259" r:id="rId9"/>
    <p:sldId id="260" r:id="rId10"/>
    <p:sldId id="289" r:id="rId11"/>
    <p:sldId id="285" r:id="rId12"/>
    <p:sldId id="286" r:id="rId13"/>
    <p:sldId id="287" r:id="rId14"/>
    <p:sldId id="290" r:id="rId15"/>
    <p:sldId id="291" r:id="rId16"/>
    <p:sldId id="292" r:id="rId17"/>
    <p:sldId id="293" r:id="rId18"/>
    <p:sldId id="281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56" autoAdjust="0"/>
  </p:normalViewPr>
  <p:slideViewPr>
    <p:cSldViewPr snapToGrid="0">
      <p:cViewPr varScale="1">
        <p:scale>
          <a:sx n="136" d="100"/>
          <a:sy n="136" d="100"/>
        </p:scale>
        <p:origin x="12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BD93-77AE-4C46-B170-926AFE18108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8895-D52A-49DD-B651-573FC56F9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good place to get audience participation.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68895-D52A-49DD-B651-573FC56F99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A1BD0-F0B9-4B1F-BE0E-A58CDE983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A1BD0-F0B9-4B1F-BE0E-A58CDE9837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hyperlink" Target="mailto:mkwiatkowski@northwest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System Hardening Basics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endParaRPr lang="en-US" sz="3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A168890D-7623-46A3-97F5-38D91D836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8" name="Picture 7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FDCAE34F-3EBE-BCE3-94BC-D80102A38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89D1-41A4-8166-A12D-82D35E9C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Apply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D19FD-743D-D655-2AD7-E2E64B582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Equifax attack</a:t>
            </a:r>
          </a:p>
          <a:p>
            <a:pPr lvl="1"/>
            <a:r>
              <a:rPr lang="en-US" dirty="0"/>
              <a:t>Equifax is one of the three consumer credit reporting agencies in the United States</a:t>
            </a:r>
          </a:p>
          <a:p>
            <a:pPr lvl="1"/>
            <a:r>
              <a:rPr lang="en-US" dirty="0"/>
              <a:t>Hackers took advantage of a previously reported but unpatched vulnerability in Apache Struts to gain access</a:t>
            </a:r>
          </a:p>
          <a:p>
            <a:pPr lvl="2"/>
            <a:r>
              <a:rPr lang="en-US" dirty="0"/>
              <a:t>Apache Structs is software used to create and manage web sites</a:t>
            </a:r>
          </a:p>
          <a:p>
            <a:pPr lvl="1"/>
            <a:r>
              <a:rPr lang="en-US" dirty="0"/>
              <a:t>143 million records were compromised and many of those had never directly used Equifax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2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A863-79B4-E72D-68F2-4C192530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D579-8282-D763-F14A-539DF606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patch?</a:t>
            </a:r>
          </a:p>
          <a:p>
            <a:pPr lvl="1"/>
            <a:r>
              <a:rPr lang="en-US" dirty="0"/>
              <a:t>Often used to fix problems discovered after release.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Sometimes used to add functionality.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03057-CAF3-36C8-627C-7C4D3FD7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409" y="1849902"/>
            <a:ext cx="1943816" cy="183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18B75A-F2C5-27AC-7CAD-32798224D53A}"/>
              </a:ext>
            </a:extLst>
          </p:cNvPr>
          <p:cNvGrpSpPr/>
          <p:nvPr/>
        </p:nvGrpSpPr>
        <p:grpSpPr>
          <a:xfrm>
            <a:off x="2092394" y="4585955"/>
            <a:ext cx="6474831" cy="1466835"/>
            <a:chOff x="2092394" y="4585955"/>
            <a:chExt cx="6474831" cy="14668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F06106-EB4D-250E-7A79-5AFE15C4F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2394" y="4607418"/>
              <a:ext cx="2007970" cy="1445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DD5D5B-1817-EB3B-5451-0D6A3F086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604" y="4585955"/>
              <a:ext cx="2287621" cy="14554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ADF3D42-5223-3F0E-0E09-848634D688EE}"/>
                </a:ext>
              </a:extLst>
            </p:cNvPr>
            <p:cNvSpPr/>
            <p:nvPr/>
          </p:nvSpPr>
          <p:spPr>
            <a:xfrm>
              <a:off x="4470458" y="5108538"/>
              <a:ext cx="1441939" cy="443132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38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F8C1-439B-C954-FFFD-E771837B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Patches Not Applied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35ED-7B5F-CAB0-9311-EB024604D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Patching can be time consuming</a:t>
            </a:r>
          </a:p>
          <a:p>
            <a:pPr lvl="1"/>
            <a:r>
              <a:rPr lang="en-US" dirty="0"/>
              <a:t>Sometimes system reboots are necessary meaning they must be applied outside regular business hours</a:t>
            </a:r>
          </a:p>
          <a:p>
            <a:pPr lvl="1"/>
            <a:r>
              <a:rPr lang="en-US" dirty="0"/>
              <a:t>Sometimes patching cannot be automated</a:t>
            </a:r>
          </a:p>
          <a:p>
            <a:pPr lvl="1"/>
            <a:r>
              <a:rPr lang="en-US" dirty="0"/>
              <a:t>Many IT departments are understaffed</a:t>
            </a:r>
          </a:p>
          <a:p>
            <a:r>
              <a:rPr lang="en-US" dirty="0"/>
              <a:t>Patches can break things</a:t>
            </a:r>
          </a:p>
          <a:p>
            <a:r>
              <a:rPr lang="en-US" dirty="0"/>
              <a:t>It can be difficult to know when patches are available</a:t>
            </a:r>
          </a:p>
          <a:p>
            <a:r>
              <a:rPr lang="en-US" dirty="0"/>
              <a:t>Patches are not available for end-of-life products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AE10-B60A-4E92-C864-C02B6C36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438E8-1A97-F67C-3BB5-4EC5C5B3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system and software inventory</a:t>
            </a:r>
          </a:p>
          <a:p>
            <a:r>
              <a:rPr lang="en-US" dirty="0"/>
              <a:t>Test Patches</a:t>
            </a:r>
          </a:p>
          <a:p>
            <a:r>
              <a:rPr lang="en-US" dirty="0"/>
              <a:t>Automate where possible</a:t>
            </a:r>
          </a:p>
          <a:p>
            <a:pPr lvl="1"/>
            <a:r>
              <a:rPr lang="en-US" dirty="0"/>
              <a:t>Consider a patch management solution like Windows Software Update Service (WSUS)</a:t>
            </a:r>
          </a:p>
          <a:p>
            <a:r>
              <a:rPr lang="en-US" dirty="0"/>
              <a:t>Create a rollback plan in case patching breaks things</a:t>
            </a:r>
          </a:p>
        </p:txBody>
      </p:sp>
    </p:spTree>
    <p:extLst>
      <p:ext uri="{BB962C8B-B14F-4D97-AF65-F5344CB8AC3E}">
        <p14:creationId xmlns:p14="http://schemas.microsoft.com/office/powerpoint/2010/main" val="161791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FC85-B259-DCE1-DC18-73D5FE7D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Disable Unnecessary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E0E9-7E31-CE37-3FF2-93C28F74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Equifax attack</a:t>
            </a:r>
          </a:p>
          <a:p>
            <a:pPr lvl="1"/>
            <a:r>
              <a:rPr lang="en-US" dirty="0"/>
              <a:t>Apache Struts was not needed on the servers that were initially attacked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4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D447-DF93-5EBC-A48C-14BCBAA3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Unnecessary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A8B1-EB35-82FA-9037-6D01DA2B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Disabling unnecessary services:</a:t>
            </a:r>
          </a:p>
          <a:p>
            <a:pPr lvl="1"/>
            <a:r>
              <a:rPr lang="en-US" dirty="0"/>
              <a:t>Reduces the attack surface of systems which improves security</a:t>
            </a:r>
          </a:p>
          <a:p>
            <a:pPr lvl="1"/>
            <a:r>
              <a:rPr lang="en-US" dirty="0"/>
              <a:t>Improves system performance</a:t>
            </a:r>
          </a:p>
          <a:p>
            <a:pPr lvl="1"/>
            <a:r>
              <a:rPr lang="en-US" dirty="0"/>
              <a:t>Simplifies patch management</a:t>
            </a:r>
          </a:p>
          <a:p>
            <a:pPr lvl="1"/>
            <a:r>
              <a:rPr lang="en-US" dirty="0"/>
              <a:t>Should be done cautiously and with extensive testing to make sure critical services are not accidently disabled</a:t>
            </a:r>
          </a:p>
        </p:txBody>
      </p:sp>
    </p:spTree>
    <p:extLst>
      <p:ext uri="{BB962C8B-B14F-4D97-AF65-F5344CB8AC3E}">
        <p14:creationId xmlns:p14="http://schemas.microsoft.com/office/powerpoint/2010/main" val="257626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7B87-7479-D2A4-1B9C-2E9E79A2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Enable Local Security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052D-FE09-9599-69DB-44A30DA9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Colonial Pipeline Attack</a:t>
            </a:r>
          </a:p>
          <a:p>
            <a:pPr lvl="1"/>
            <a:r>
              <a:rPr lang="en-US" dirty="0"/>
              <a:t>Colonial pipeline is the largest pipeline system for refined oil in the United States</a:t>
            </a:r>
          </a:p>
          <a:p>
            <a:pPr lvl="1"/>
            <a:r>
              <a:rPr lang="en-US" dirty="0"/>
              <a:t>It is possible that this attack may have originated through a phishing attack </a:t>
            </a:r>
          </a:p>
          <a:p>
            <a:pPr lvl="2"/>
            <a:r>
              <a:rPr lang="en-US" dirty="0"/>
              <a:t>The attack may have stolen login credentials</a:t>
            </a:r>
          </a:p>
          <a:p>
            <a:pPr lvl="2"/>
            <a:r>
              <a:rPr lang="en-US" dirty="0"/>
              <a:t>The attack may have installed malware that installed a local backdoor</a:t>
            </a:r>
          </a:p>
          <a:p>
            <a:pPr lvl="2"/>
            <a:r>
              <a:rPr lang="en-US" dirty="0"/>
              <a:t>Properly installed, configured and updated antivirus software will stop many malware programs</a:t>
            </a:r>
          </a:p>
          <a:p>
            <a:pPr lvl="2"/>
            <a:r>
              <a:rPr lang="en-US" dirty="0"/>
              <a:t>Properly installed, configured and updated host-based firewalls will stop many backdoor programs</a:t>
            </a:r>
          </a:p>
          <a:p>
            <a:pPr lvl="1"/>
            <a:r>
              <a:rPr lang="en-US" dirty="0"/>
              <a:t>Caused fuel shortages, higher prices and panic for several day</a:t>
            </a:r>
          </a:p>
        </p:txBody>
      </p:sp>
    </p:spTree>
    <p:extLst>
      <p:ext uri="{BB962C8B-B14F-4D97-AF65-F5344CB8AC3E}">
        <p14:creationId xmlns:p14="http://schemas.microsoft.com/office/powerpoint/2010/main" val="321241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4EB2-CD4F-5934-DDD3-BACE617F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Security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A799-2D86-287B-27B3-7CC3777C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Anti-virus</a:t>
            </a:r>
          </a:p>
          <a:p>
            <a:pPr lvl="1"/>
            <a:r>
              <a:rPr lang="en-US" dirty="0"/>
              <a:t>Anti-virus software should be installed, configured and regularly updated on individual host machines</a:t>
            </a:r>
          </a:p>
          <a:p>
            <a:r>
              <a:rPr lang="en-US" dirty="0"/>
              <a:t>Host based firewalls</a:t>
            </a:r>
          </a:p>
          <a:p>
            <a:pPr lvl="1"/>
            <a:r>
              <a:rPr lang="en-US" dirty="0"/>
              <a:t>Host based firewalls should be installed, configured and regularly updated on individual host machines</a:t>
            </a:r>
          </a:p>
          <a:p>
            <a:r>
              <a:rPr lang="en-US" dirty="0"/>
              <a:t>Logging</a:t>
            </a:r>
          </a:p>
          <a:p>
            <a:pPr lvl="1"/>
            <a:r>
              <a:rPr lang="en-US" dirty="0"/>
              <a:t>Logging should be enabled on host machines to make troubleshooting and forensic </a:t>
            </a:r>
            <a:r>
              <a:rPr lang="en-US"/>
              <a:t>analysis easier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5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FD6E5-6336-4EB3-A3D7-C8D2C154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AA6F5-D4C9-4697-BAC0-8F26395E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Good Password Hygiene.</a:t>
            </a:r>
          </a:p>
          <a:p>
            <a:r>
              <a:rPr lang="en-US" dirty="0"/>
              <a:t>Demonstrate the Importance of Applying Software Patches.</a:t>
            </a:r>
          </a:p>
          <a:p>
            <a:r>
              <a:rPr lang="en-US" dirty="0"/>
              <a:t>Disable Unnecessary System Services.</a:t>
            </a:r>
          </a:p>
          <a:p>
            <a:r>
              <a:rPr lang="en-US" dirty="0"/>
              <a:t>Discuss and Enable Local System Security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7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</a:t>
            </a:r>
            <a:r>
              <a:rPr lang="en-US" sz="1600"/>
              <a:t>– 419-267-1354</a:t>
            </a:r>
            <a:endParaRPr lang="en-US" sz="1600" dirty="0"/>
          </a:p>
          <a:p>
            <a:pPr lvl="1"/>
            <a:r>
              <a:rPr lang="en-US" sz="1600" dirty="0"/>
              <a:t>Mike Kwiatkowski – </a:t>
            </a:r>
            <a:r>
              <a:rPr lang="en-US" sz="1600" dirty="0">
                <a:hlinkClick r:id="rId4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6" name="Picture 5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327F8359-8997-41FC-B309-7CD86A6F9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FD6E5-6336-4EB3-A3D7-C8D2C154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AA6F5-D4C9-4697-BAC0-8F26395E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System Hardening</a:t>
            </a:r>
          </a:p>
          <a:p>
            <a:r>
              <a:rPr lang="en-US" dirty="0"/>
              <a:t>Examine Good Password Hygiene.</a:t>
            </a:r>
          </a:p>
          <a:p>
            <a:r>
              <a:rPr lang="en-US" dirty="0"/>
              <a:t>Demonstrate the Importance of Applying Software Patches.</a:t>
            </a:r>
          </a:p>
          <a:p>
            <a:r>
              <a:rPr lang="en-US" dirty="0"/>
              <a:t>Disable Unnecessary System Services.</a:t>
            </a:r>
          </a:p>
          <a:p>
            <a:r>
              <a:rPr lang="en-US" dirty="0"/>
              <a:t>Discuss and Enable Local System Security Software.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3A3A-11FA-EF3D-7E13-EB6929F4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 Hardening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A9D2B-8D72-0F84-16AE-A61D374A7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hardening simply means implementing best practices and practicing good security hygiene</a:t>
            </a:r>
          </a:p>
          <a:p>
            <a:pPr lvl="1"/>
            <a:endParaRPr lang="en-US" dirty="0"/>
          </a:p>
          <a:p>
            <a:r>
              <a:rPr lang="en-US" dirty="0"/>
              <a:t>System hardening can make even old, obsolete and inherently insecure systems more secure</a:t>
            </a:r>
          </a:p>
          <a:p>
            <a:endParaRPr lang="en-US" dirty="0"/>
          </a:p>
          <a:p>
            <a:r>
              <a:rPr lang="en-US" dirty="0"/>
              <a:t>Failure to harden a system can make even the newest, inherently secure systems very insecure</a:t>
            </a:r>
          </a:p>
        </p:txBody>
      </p:sp>
    </p:spTree>
    <p:extLst>
      <p:ext uri="{BB962C8B-B14F-4D97-AF65-F5344CB8AC3E}">
        <p14:creationId xmlns:p14="http://schemas.microsoft.com/office/powerpoint/2010/main" val="3958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9F7D-67D5-4769-6310-2E80E0E0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Good Passwords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771D-A994-1A81-08B1-2457CDD8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Alibaba attack</a:t>
            </a:r>
          </a:p>
          <a:p>
            <a:pPr lvl="1"/>
            <a:r>
              <a:rPr lang="en-US" dirty="0"/>
              <a:t>Alibaba is a giant Chinese technology company offering services like eBay, Amazon, PayPal and others.</a:t>
            </a:r>
          </a:p>
          <a:p>
            <a:pPr lvl="1"/>
            <a:r>
              <a:rPr lang="en-US" dirty="0"/>
              <a:t>Hackers performed password attacks using a database of 99 million usernames</a:t>
            </a:r>
          </a:p>
          <a:p>
            <a:pPr lvl="1"/>
            <a:r>
              <a:rPr lang="en-US" dirty="0"/>
              <a:t>Hackers successfully compromised 1 in 5 which is approximately 21 million  accounts</a:t>
            </a:r>
          </a:p>
        </p:txBody>
      </p:sp>
    </p:spTree>
    <p:extLst>
      <p:ext uri="{BB962C8B-B14F-4D97-AF65-F5344CB8AC3E}">
        <p14:creationId xmlns:p14="http://schemas.microsoft.com/office/powerpoint/2010/main" val="119664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5238-4448-2B13-4C61-96D5DFFE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Password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8ECB-ABCB-AFBC-5A6F-AC8519F3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password choices?</a:t>
            </a:r>
          </a:p>
          <a:p>
            <a:pPr lvl="1"/>
            <a:r>
              <a:rPr lang="en-US" dirty="0"/>
              <a:t>Short passwords</a:t>
            </a:r>
          </a:p>
          <a:p>
            <a:pPr lvl="1"/>
            <a:r>
              <a:rPr lang="en-US" dirty="0"/>
              <a:t>Dictionary words</a:t>
            </a:r>
          </a:p>
          <a:p>
            <a:pPr lvl="1"/>
            <a:r>
              <a:rPr lang="en-US" dirty="0"/>
              <a:t>Personal data</a:t>
            </a:r>
          </a:p>
          <a:p>
            <a:pPr lvl="1"/>
            <a:r>
              <a:rPr lang="en-US" dirty="0"/>
              <a:t>Recycled password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B732BD-EB46-A36E-22AF-4EB8589E3EC3}"/>
              </a:ext>
            </a:extLst>
          </p:cNvPr>
          <p:cNvGrpSpPr/>
          <p:nvPr/>
        </p:nvGrpSpPr>
        <p:grpSpPr>
          <a:xfrm>
            <a:off x="3137095" y="2106003"/>
            <a:ext cx="2205788" cy="637197"/>
            <a:chOff x="3137095" y="2106003"/>
            <a:chExt cx="2205788" cy="6371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8F91D8-A289-4E92-AB64-89AB9F770765}"/>
                </a:ext>
              </a:extLst>
            </p:cNvPr>
            <p:cNvSpPr txBox="1"/>
            <p:nvPr/>
          </p:nvSpPr>
          <p:spPr>
            <a:xfrm>
              <a:off x="4477720" y="2106003"/>
              <a:ext cx="8651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ag6tb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B299E2-5857-3DAB-9562-743D2AC2A0FA}"/>
                </a:ext>
              </a:extLst>
            </p:cNvPr>
            <p:cNvCxnSpPr/>
            <p:nvPr/>
          </p:nvCxnSpPr>
          <p:spPr>
            <a:xfrm flipV="1">
              <a:off x="3137095" y="2342271"/>
              <a:ext cx="1154779" cy="400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E6E03E-EF09-EDF4-70C8-D2A498B1835F}"/>
              </a:ext>
            </a:extLst>
          </p:cNvPr>
          <p:cNvGrpSpPr/>
          <p:nvPr/>
        </p:nvGrpSpPr>
        <p:grpSpPr>
          <a:xfrm>
            <a:off x="3137095" y="2946116"/>
            <a:ext cx="2928833" cy="369332"/>
            <a:chOff x="3137095" y="2946116"/>
            <a:chExt cx="2928833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AEABC7-257A-307C-7F2D-F757550FAD17}"/>
                </a:ext>
              </a:extLst>
            </p:cNvPr>
            <p:cNvSpPr txBox="1"/>
            <p:nvPr/>
          </p:nvSpPr>
          <p:spPr>
            <a:xfrm>
              <a:off x="3953429" y="2946116"/>
              <a:ext cx="21124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secretpassword</a:t>
              </a:r>
              <a:endPara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F77B38-2347-4EDF-9EBF-94691A13450F}"/>
                </a:ext>
              </a:extLst>
            </p:cNvPr>
            <p:cNvCxnSpPr>
              <a:cxnSpLocks/>
            </p:cNvCxnSpPr>
            <p:nvPr/>
          </p:nvCxnSpPr>
          <p:spPr>
            <a:xfrm>
              <a:off x="3137095" y="3086226"/>
              <a:ext cx="654148" cy="4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68190-2329-8DA6-FC8E-1490100E898D}"/>
              </a:ext>
            </a:extLst>
          </p:cNvPr>
          <p:cNvGrpSpPr/>
          <p:nvPr/>
        </p:nvGrpSpPr>
        <p:grpSpPr>
          <a:xfrm>
            <a:off x="3137095" y="2059062"/>
            <a:ext cx="4942726" cy="2447909"/>
            <a:chOff x="3549747" y="2059062"/>
            <a:chExt cx="4530074" cy="24479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7A28333-74BE-AF3E-1E63-C5179D71A4EB}"/>
                </a:ext>
              </a:extLst>
            </p:cNvPr>
            <p:cNvGrpSpPr/>
            <p:nvPr/>
          </p:nvGrpSpPr>
          <p:grpSpPr>
            <a:xfrm>
              <a:off x="6661330" y="2059062"/>
              <a:ext cx="1418491" cy="2447909"/>
              <a:chOff x="6417214" y="2692274"/>
              <a:chExt cx="2112498" cy="3341718"/>
            </a:xfrm>
          </p:grpSpPr>
          <p:pic>
            <p:nvPicPr>
              <p:cNvPr id="7" name="Picture 6" descr="A cat lying on a bed&#10;&#10;Description automatically generated">
                <a:extLst>
                  <a:ext uri="{FF2B5EF4-FFF2-40B4-BE49-F238E27FC236}">
                    <a16:creationId xmlns:a16="http://schemas.microsoft.com/office/drawing/2014/main" id="{14D36CD5-BA69-1E3F-AD29-6FD2E4E10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214" y="2692274"/>
                <a:ext cx="2112498" cy="281740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D35233-7182-CF7C-ED37-BEA811ED2F29}"/>
                  </a:ext>
                </a:extLst>
              </p:cNvPr>
              <p:cNvSpPr txBox="1"/>
              <p:nvPr/>
            </p:nvSpPr>
            <p:spPr>
              <a:xfrm>
                <a:off x="6677031" y="5613836"/>
                <a:ext cx="1592860" cy="420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Ms.Nibbles</a:t>
                </a:r>
                <a:endParaRPr lang="en-US" sz="1400" dirty="0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5B9DCB-FAC4-03EE-942C-DC1B488FF98E}"/>
                </a:ext>
              </a:extLst>
            </p:cNvPr>
            <p:cNvCxnSpPr>
              <a:cxnSpLocks/>
            </p:cNvCxnSpPr>
            <p:nvPr/>
          </p:nvCxnSpPr>
          <p:spPr>
            <a:xfrm>
              <a:off x="3549747" y="3515912"/>
              <a:ext cx="2935459" cy="266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3483EB-984D-4199-9136-E8C4BBFE99FF}"/>
              </a:ext>
            </a:extLst>
          </p:cNvPr>
          <p:cNvGrpSpPr/>
          <p:nvPr/>
        </p:nvGrpSpPr>
        <p:grpSpPr>
          <a:xfrm>
            <a:off x="3319975" y="3786229"/>
            <a:ext cx="2745953" cy="2201594"/>
            <a:chOff x="3319975" y="3786229"/>
            <a:chExt cx="2745953" cy="22015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3A52D0-C8FD-BF9E-3714-DDA477E92C0A}"/>
                </a:ext>
              </a:extLst>
            </p:cNvPr>
            <p:cNvGrpSpPr/>
            <p:nvPr/>
          </p:nvGrpSpPr>
          <p:grpSpPr>
            <a:xfrm>
              <a:off x="3864334" y="3786229"/>
              <a:ext cx="2201594" cy="2201594"/>
              <a:chOff x="2917998" y="4100975"/>
              <a:chExt cx="2201594" cy="220159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D2DA7E7-0999-F2E5-FC74-C9DF7212B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3133" y="4276578"/>
                <a:ext cx="1700593" cy="155620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D71B8-35C2-1A18-A79D-30C8EDBFDBBF}"/>
                  </a:ext>
                </a:extLst>
              </p:cNvPr>
              <p:cNvSpPr txBox="1"/>
              <p:nvPr/>
            </p:nvSpPr>
            <p:spPr>
              <a:xfrm>
                <a:off x="3345538" y="5648115"/>
                <a:ext cx="1215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Passwords</a:t>
                </a:r>
              </a:p>
            </p:txBody>
          </p:sp>
          <p:pic>
            <p:nvPicPr>
              <p:cNvPr id="16" name="Picture 15" descr="A black circle with a cross&#10;&#10;Description automatically generated">
                <a:extLst>
                  <a:ext uri="{FF2B5EF4-FFF2-40B4-BE49-F238E27FC236}">
                    <a16:creationId xmlns:a16="http://schemas.microsoft.com/office/drawing/2014/main" id="{2EBF1D27-F822-8FA2-E662-CC2B1D3D1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7998" y="4100975"/>
                <a:ext cx="2201594" cy="2201594"/>
              </a:xfrm>
              <a:prstGeom prst="rect">
                <a:avLst/>
              </a:prstGeom>
              <a:noFill/>
            </p:spPr>
          </p:pic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3A60B-E703-9021-058B-A8C6683156A6}"/>
                </a:ext>
              </a:extLst>
            </p:cNvPr>
            <p:cNvCxnSpPr>
              <a:cxnSpLocks/>
            </p:cNvCxnSpPr>
            <p:nvPr/>
          </p:nvCxnSpPr>
          <p:spPr>
            <a:xfrm>
              <a:off x="3319975" y="3860710"/>
              <a:ext cx="633454" cy="3384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1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9C4F-05E5-C103-C776-47AC7DEA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A2C0C-D6C1-D4F2-EB3E-3E0970B3D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Passphrase – A combination of several words or parts of words</a:t>
            </a:r>
          </a:p>
          <a:p>
            <a:pPr lvl="1"/>
            <a:r>
              <a:rPr lang="en-US" dirty="0"/>
              <a:t>Don’t choose common phrases</a:t>
            </a:r>
          </a:p>
          <a:p>
            <a:pPr lvl="1"/>
            <a:r>
              <a:rPr lang="en-US" dirty="0"/>
              <a:t>Use phrases that you can easily remember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Include punctuation and spaces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Convert some letters to numbers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Use only some characters from each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911FD-AA2C-BDB3-DCC5-2E47F67496E1}"/>
              </a:ext>
            </a:extLst>
          </p:cNvPr>
          <p:cNvSpPr txBox="1"/>
          <p:nvPr/>
        </p:nvSpPr>
        <p:spPr>
          <a:xfrm>
            <a:off x="1522596" y="3359168"/>
            <a:ext cx="18272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ICSTrainingFunInJuly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28A18-755B-1E95-35DF-71E0177178E5}"/>
              </a:ext>
            </a:extLst>
          </p:cNvPr>
          <p:cNvSpPr txBox="1"/>
          <p:nvPr/>
        </p:nvSpPr>
        <p:spPr>
          <a:xfrm>
            <a:off x="1522596" y="4029717"/>
            <a:ext cx="21076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ICS Training Fun In July!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3697D-9F5C-CAE4-0DAA-5255997869A5}"/>
              </a:ext>
            </a:extLst>
          </p:cNvPr>
          <p:cNvSpPr txBox="1"/>
          <p:nvPr/>
        </p:nvSpPr>
        <p:spPr>
          <a:xfrm>
            <a:off x="1522596" y="4727762"/>
            <a:ext cx="21397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I3S Training Fun 1n July!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C0050-2A47-0652-3940-1F628AA98410}"/>
              </a:ext>
            </a:extLst>
          </p:cNvPr>
          <p:cNvSpPr txBox="1"/>
          <p:nvPr/>
        </p:nvSpPr>
        <p:spPr>
          <a:xfrm>
            <a:off x="1522596" y="5435552"/>
            <a:ext cx="111710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I3TrFu1nJu!</a:t>
            </a:r>
          </a:p>
        </p:txBody>
      </p:sp>
    </p:spTree>
    <p:extLst>
      <p:ext uri="{BB962C8B-B14F-4D97-AF65-F5344CB8AC3E}">
        <p14:creationId xmlns:p14="http://schemas.microsoft.com/office/powerpoint/2010/main" val="37075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3FC3-9905-9B45-99B5-1E21F0EE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Multifactor Authentication (MFA)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BC3F9-C25D-6A57-BCB6-58E4D08A6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MFA – To combine different types of authentication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Things you know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Things you have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Things you are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733D2-2543-6A58-486A-DD268AFA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18" y="2702215"/>
            <a:ext cx="1703989" cy="84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1CD85-2FA5-6045-14A0-E979B73EA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899" y="3733015"/>
            <a:ext cx="1412494" cy="102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44C69-6C57-A94A-316A-69FD38B43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069" y="5034850"/>
            <a:ext cx="1051751" cy="85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780E8C-2454-6FB9-4838-06368D5A6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753" y="5027574"/>
            <a:ext cx="1153129" cy="86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99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7B95-849B-5FB8-3BF1-DE97E543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Managers - Convenient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D813-555A-3FEA-59BB-0945782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 based password managers</a:t>
            </a:r>
          </a:p>
          <a:p>
            <a:pPr lvl="1"/>
            <a:r>
              <a:rPr lang="en-US" dirty="0"/>
              <a:t>Convenient</a:t>
            </a:r>
          </a:p>
          <a:p>
            <a:pPr lvl="1"/>
            <a:r>
              <a:rPr lang="en-US" dirty="0"/>
              <a:t>Are likely accessible by anyone who can gain console access to the browser</a:t>
            </a:r>
          </a:p>
          <a:p>
            <a:pPr lvl="1"/>
            <a:r>
              <a:rPr lang="en-US" dirty="0"/>
              <a:t>Are likely accessible by malware running on computer</a:t>
            </a:r>
          </a:p>
          <a:p>
            <a:r>
              <a:rPr lang="en-US" dirty="0"/>
              <a:t>Can set a “master” password in Firefox and Edge but not Chrome</a:t>
            </a:r>
          </a:p>
        </p:txBody>
      </p:sp>
    </p:spTree>
    <p:extLst>
      <p:ext uri="{BB962C8B-B14F-4D97-AF65-F5344CB8AC3E}">
        <p14:creationId xmlns:p14="http://schemas.microsoft.com/office/powerpoint/2010/main" val="217296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AA00-F739-440E-B5A9-18B1B700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Managers - Full Featured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4CBA-8BE9-48AA-B51C-7C588F7B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LastPass</a:t>
            </a:r>
          </a:p>
          <a:p>
            <a:pPr lvl="1"/>
            <a:r>
              <a:rPr lang="en-US" dirty="0"/>
              <a:t>Free account has severe limitations</a:t>
            </a:r>
          </a:p>
          <a:p>
            <a:pPr lvl="2"/>
            <a:r>
              <a:rPr lang="en-US" dirty="0"/>
              <a:t>Only a single device type supports (mobile or computer)</a:t>
            </a:r>
          </a:p>
          <a:p>
            <a:pPr lvl="1"/>
            <a:r>
              <a:rPr lang="en-US" dirty="0"/>
              <a:t>Has been compromised several times</a:t>
            </a:r>
          </a:p>
          <a:p>
            <a:r>
              <a:rPr lang="en-US" dirty="0"/>
              <a:t>KeePass</a:t>
            </a:r>
          </a:p>
          <a:p>
            <a:pPr lvl="1"/>
            <a:r>
              <a:rPr lang="en-US" dirty="0"/>
              <a:t>Secure, lightweight, open-source password manager</a:t>
            </a:r>
          </a:p>
          <a:p>
            <a:pPr lvl="1"/>
            <a:r>
              <a:rPr lang="en-US" dirty="0"/>
              <a:t>Offline only</a:t>
            </a:r>
          </a:p>
          <a:p>
            <a:r>
              <a:rPr lang="en-US" dirty="0" err="1"/>
              <a:t>Bitwarden</a:t>
            </a:r>
            <a:endParaRPr lang="en-US" dirty="0"/>
          </a:p>
          <a:p>
            <a:pPr lvl="1"/>
            <a:r>
              <a:rPr lang="en-US" dirty="0"/>
              <a:t>Free version is fairly comprehensive</a:t>
            </a:r>
          </a:p>
        </p:txBody>
      </p:sp>
    </p:spTree>
    <p:extLst>
      <p:ext uri="{BB962C8B-B14F-4D97-AF65-F5344CB8AC3E}">
        <p14:creationId xmlns:p14="http://schemas.microsoft.com/office/powerpoint/2010/main" val="9154612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796</Words>
  <Application>Microsoft Office PowerPoint</Application>
  <PresentationFormat>Widescreen</PresentationFormat>
  <Paragraphs>135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Cascadia Code</vt:lpstr>
      <vt:lpstr>Trebuchet MS</vt:lpstr>
      <vt:lpstr>Wingdings 3</vt:lpstr>
      <vt:lpstr>Facet</vt:lpstr>
      <vt:lpstr>System Hardening Basics   </vt:lpstr>
      <vt:lpstr>Objectives</vt:lpstr>
      <vt:lpstr>What is System Hardening</vt:lpstr>
      <vt:lpstr>Why Choose Good Passwords </vt:lpstr>
      <vt:lpstr>Poor Password Hygiene</vt:lpstr>
      <vt:lpstr>Passphrases</vt:lpstr>
      <vt:lpstr>Multifactor Authentication (MFA)</vt:lpstr>
      <vt:lpstr>Password Managers - Convenient</vt:lpstr>
      <vt:lpstr>Password Managers - Full Featured </vt:lpstr>
      <vt:lpstr>Why Apply Patches</vt:lpstr>
      <vt:lpstr>What are Patches</vt:lpstr>
      <vt:lpstr>Why Are Patches Not Applied</vt:lpstr>
      <vt:lpstr>Patching Best Practices</vt:lpstr>
      <vt:lpstr>Why Disable Unnecessary Services</vt:lpstr>
      <vt:lpstr>Unnecessary Services</vt:lpstr>
      <vt:lpstr>Why Enable Local Security Software</vt:lpstr>
      <vt:lpstr>Local Security Software</vt:lpstr>
      <vt:lpstr>Summary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Background</dc:title>
  <dc:creator/>
  <cp:lastModifiedBy/>
  <cp:revision>1</cp:revision>
  <dcterms:created xsi:type="dcterms:W3CDTF">2021-07-13T14:46:45Z</dcterms:created>
  <dcterms:modified xsi:type="dcterms:W3CDTF">2024-07-18T14:32:46Z</dcterms:modified>
</cp:coreProperties>
</file>